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294" r:id="rId3"/>
    <p:sldId id="286" r:id="rId4"/>
    <p:sldId id="278" r:id="rId5"/>
    <p:sldId id="279" r:id="rId6"/>
    <p:sldId id="281"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55" r:id="rId36"/>
    <p:sldId id="356" r:id="rId37"/>
    <p:sldId id="357" r:id="rId38"/>
    <p:sldId id="354" r:id="rId39"/>
    <p:sldId id="323" r:id="rId40"/>
    <p:sldId id="324" r:id="rId41"/>
    <p:sldId id="358" r:id="rId42"/>
    <p:sldId id="325" r:id="rId43"/>
    <p:sldId id="353" r:id="rId44"/>
    <p:sldId id="326" r:id="rId45"/>
    <p:sldId id="327" r:id="rId46"/>
    <p:sldId id="328"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 id="349" r:id="rId67"/>
    <p:sldId id="350" r:id="rId68"/>
    <p:sldId id="351" r:id="rId69"/>
    <p:sldId id="352" r:id="rId70"/>
    <p:sldId id="288" r:id="rId71"/>
    <p:sldId id="289" r:id="rId72"/>
    <p:sldId id="282" r:id="rId73"/>
    <p:sldId id="293" r:id="rId74"/>
    <p:sldId id="292" r:id="rId75"/>
    <p:sldId id="274" r:id="rId76"/>
    <p:sldId id="275" r:id="rId77"/>
    <p:sldId id="266" r:id="rId78"/>
    <p:sldId id="277" r:id="rId79"/>
    <p:sldId id="262" r:id="rId80"/>
    <p:sldId id="263" r:id="rId81"/>
    <p:sldId id="264" r:id="rId82"/>
    <p:sldId id="359" r:id="rId83"/>
    <p:sldId id="260" r:id="rId84"/>
    <p:sldId id="271" r:id="rId85"/>
    <p:sldId id="268" r:id="rId86"/>
    <p:sldId id="265" r:id="rId87"/>
    <p:sldId id="360" r:id="rId88"/>
    <p:sldId id="273" r:id="rId89"/>
    <p:sldId id="290" r:id="rId90"/>
    <p:sldId id="291"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83" d="100"/>
          <a:sy n="83" d="100"/>
        </p:scale>
        <p:origin x="45" y="5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EC423-F58E-44A4-B618-F5F79047EEA2}" type="doc">
      <dgm:prSet loTypeId="urn:microsoft.com/office/officeart/2005/8/layout/hList1" loCatId="list" qsTypeId="urn:microsoft.com/office/officeart/2005/8/quickstyle/3d2" qsCatId="3D" csTypeId="urn:microsoft.com/office/officeart/2005/8/colors/accent1_2" csCatId="accent1" phldr="1"/>
      <dgm:spPr/>
      <dgm:t>
        <a:bodyPr/>
        <a:lstStyle/>
        <a:p>
          <a:endParaRPr lang="en-US"/>
        </a:p>
      </dgm:t>
    </dgm:pt>
    <dgm:pt modelId="{7EF8DE24-06DB-47EF-BD6E-DB771DAE9AE5}">
      <dgm:prSet phldrT="[Text]"/>
      <dgm:spPr/>
      <dgm:t>
        <a:bodyPr/>
        <a:lstStyle/>
        <a:p>
          <a:r>
            <a:rPr lang="en-US" dirty="0"/>
            <a:t>Optical</a:t>
          </a:r>
        </a:p>
      </dgm:t>
    </dgm:pt>
    <dgm:pt modelId="{5100E230-B9AC-468B-BC60-EC1E3F3A9183}" type="parTrans" cxnId="{F645FC55-732C-4315-832F-984766A996CB}">
      <dgm:prSet/>
      <dgm:spPr/>
      <dgm:t>
        <a:bodyPr/>
        <a:lstStyle/>
        <a:p>
          <a:endParaRPr lang="en-US"/>
        </a:p>
      </dgm:t>
    </dgm:pt>
    <dgm:pt modelId="{810365CC-AE28-489F-BC0B-8B4A1B1BC159}" type="sibTrans" cxnId="{F645FC55-732C-4315-832F-984766A996CB}">
      <dgm:prSet/>
      <dgm:spPr/>
      <dgm:t>
        <a:bodyPr/>
        <a:lstStyle/>
        <a:p>
          <a:endParaRPr lang="en-US"/>
        </a:p>
      </dgm:t>
    </dgm:pt>
    <dgm:pt modelId="{68CDC696-405F-4C09-941A-36B387E11200}">
      <dgm:prSet phldrT="[Text]" custT="1"/>
      <dgm:spPr/>
      <dgm:t>
        <a:bodyPr/>
        <a:lstStyle/>
        <a:p>
          <a:pPr>
            <a:spcAft>
              <a:spcPts val="1800"/>
            </a:spcAft>
            <a:buFont typeface="Wingdings" panose="05000000000000000000" pitchFamily="2" charset="2"/>
            <a:buChar char="ü"/>
          </a:pPr>
          <a:r>
            <a:rPr lang="en-US" sz="2400" dirty="0"/>
            <a:t>Rx for computer</a:t>
          </a:r>
        </a:p>
      </dgm:t>
    </dgm:pt>
    <dgm:pt modelId="{DB63F280-5172-401A-AD8B-49E7C5BDCF96}" type="parTrans" cxnId="{CB7ED53D-DC94-4707-8DB3-2291E849F3E8}">
      <dgm:prSet/>
      <dgm:spPr/>
      <dgm:t>
        <a:bodyPr/>
        <a:lstStyle/>
        <a:p>
          <a:endParaRPr lang="en-US"/>
        </a:p>
      </dgm:t>
    </dgm:pt>
    <dgm:pt modelId="{5055CEB9-66C0-4075-955A-EEA7A5789E5F}" type="sibTrans" cxnId="{CB7ED53D-DC94-4707-8DB3-2291E849F3E8}">
      <dgm:prSet/>
      <dgm:spPr/>
      <dgm:t>
        <a:bodyPr/>
        <a:lstStyle/>
        <a:p>
          <a:endParaRPr lang="en-US"/>
        </a:p>
      </dgm:t>
    </dgm:pt>
    <dgm:pt modelId="{DCEF9E44-7CDA-4873-987D-F13173BF3C15}">
      <dgm:prSet phldrT="[Text]" custT="1"/>
      <dgm:spPr/>
      <dgm:t>
        <a:bodyPr/>
        <a:lstStyle/>
        <a:p>
          <a:pPr>
            <a:spcAft>
              <a:spcPts val="1800"/>
            </a:spcAft>
            <a:buFont typeface="Wingdings" panose="05000000000000000000" pitchFamily="2" charset="2"/>
            <a:buChar char="ü"/>
          </a:pPr>
          <a:r>
            <a:rPr lang="en-US" sz="2400" dirty="0"/>
            <a:t>Rx for driving</a:t>
          </a:r>
        </a:p>
      </dgm:t>
    </dgm:pt>
    <dgm:pt modelId="{1CEB706F-7CCE-453D-8C55-CB1BAE9E06EB}" type="parTrans" cxnId="{619FDBEB-61F2-4076-80EE-FE5D9F29821A}">
      <dgm:prSet/>
      <dgm:spPr/>
      <dgm:t>
        <a:bodyPr/>
        <a:lstStyle/>
        <a:p>
          <a:endParaRPr lang="en-US"/>
        </a:p>
      </dgm:t>
    </dgm:pt>
    <dgm:pt modelId="{74E60224-D3E1-456E-8039-1932E32EA2DA}" type="sibTrans" cxnId="{619FDBEB-61F2-4076-80EE-FE5D9F29821A}">
      <dgm:prSet/>
      <dgm:spPr/>
      <dgm:t>
        <a:bodyPr/>
        <a:lstStyle/>
        <a:p>
          <a:endParaRPr lang="en-US"/>
        </a:p>
      </dgm:t>
    </dgm:pt>
    <dgm:pt modelId="{70562FE5-4D7B-4382-8624-D9E71ACE1616}">
      <dgm:prSet phldrT="[Text]"/>
      <dgm:spPr/>
      <dgm:t>
        <a:bodyPr/>
        <a:lstStyle/>
        <a:p>
          <a:r>
            <a:rPr lang="en-US" dirty="0"/>
            <a:t>Medical</a:t>
          </a:r>
        </a:p>
      </dgm:t>
    </dgm:pt>
    <dgm:pt modelId="{49854BE3-D879-4C92-B3EE-A0CD97D32EF5}" type="parTrans" cxnId="{7EAAE5C6-2BC2-4A46-99D0-603D5F728147}">
      <dgm:prSet/>
      <dgm:spPr/>
      <dgm:t>
        <a:bodyPr/>
        <a:lstStyle/>
        <a:p>
          <a:endParaRPr lang="en-US"/>
        </a:p>
      </dgm:t>
    </dgm:pt>
    <dgm:pt modelId="{0B1229C4-1D08-40E7-A01E-89CB1D6F8415}" type="sibTrans" cxnId="{7EAAE5C6-2BC2-4A46-99D0-603D5F728147}">
      <dgm:prSet/>
      <dgm:spPr/>
      <dgm:t>
        <a:bodyPr/>
        <a:lstStyle/>
        <a:p>
          <a:endParaRPr lang="en-US"/>
        </a:p>
      </dgm:t>
    </dgm:pt>
    <dgm:pt modelId="{06651B34-48D0-4C0B-B29A-933D29740964}">
      <dgm:prSet phldrT="[Text]" custT="1"/>
      <dgm:spPr/>
      <dgm:t>
        <a:bodyPr/>
        <a:lstStyle/>
        <a:p>
          <a:pPr>
            <a:spcAft>
              <a:spcPts val="1800"/>
            </a:spcAft>
            <a:buFont typeface="Wingdings" panose="05000000000000000000" pitchFamily="2" charset="2"/>
            <a:buChar char="ü"/>
          </a:pPr>
          <a:r>
            <a:rPr lang="en-US" sz="2400" dirty="0"/>
            <a:t>Additional testing</a:t>
          </a:r>
        </a:p>
      </dgm:t>
    </dgm:pt>
    <dgm:pt modelId="{F9A56C3A-DA2A-4025-9342-74A02D7A9B7A}" type="parTrans" cxnId="{653A0C6D-660D-4472-86D3-AFA4BCB0A850}">
      <dgm:prSet/>
      <dgm:spPr/>
      <dgm:t>
        <a:bodyPr/>
        <a:lstStyle/>
        <a:p>
          <a:endParaRPr lang="en-US"/>
        </a:p>
      </dgm:t>
    </dgm:pt>
    <dgm:pt modelId="{5EF1609A-C608-4861-953C-2826924DBDD4}" type="sibTrans" cxnId="{653A0C6D-660D-4472-86D3-AFA4BCB0A850}">
      <dgm:prSet/>
      <dgm:spPr/>
      <dgm:t>
        <a:bodyPr/>
        <a:lstStyle/>
        <a:p>
          <a:endParaRPr lang="en-US"/>
        </a:p>
      </dgm:t>
    </dgm:pt>
    <dgm:pt modelId="{923EC820-F41D-4609-9589-9662E1F44F90}">
      <dgm:prSet phldrT="[Text]" custT="1"/>
      <dgm:spPr/>
      <dgm:t>
        <a:bodyPr/>
        <a:lstStyle/>
        <a:p>
          <a:pPr>
            <a:spcAft>
              <a:spcPts val="1800"/>
            </a:spcAft>
            <a:buFont typeface="Wingdings" panose="05000000000000000000" pitchFamily="2" charset="2"/>
            <a:buChar char="ü"/>
          </a:pPr>
          <a:r>
            <a:rPr lang="en-US" sz="2400" dirty="0"/>
            <a:t>Consult with ___</a:t>
          </a:r>
        </a:p>
      </dgm:t>
    </dgm:pt>
    <dgm:pt modelId="{7401A2B7-1A16-4814-B535-0DCEAC156C41}" type="parTrans" cxnId="{A99341E4-01AD-40D9-BEE4-CBE8996BA988}">
      <dgm:prSet/>
      <dgm:spPr/>
      <dgm:t>
        <a:bodyPr/>
        <a:lstStyle/>
        <a:p>
          <a:endParaRPr lang="en-US"/>
        </a:p>
      </dgm:t>
    </dgm:pt>
    <dgm:pt modelId="{81ABF955-E5B4-4454-863B-2A78BFF9C5DB}" type="sibTrans" cxnId="{A99341E4-01AD-40D9-BEE4-CBE8996BA988}">
      <dgm:prSet/>
      <dgm:spPr/>
      <dgm:t>
        <a:bodyPr/>
        <a:lstStyle/>
        <a:p>
          <a:endParaRPr lang="en-US"/>
        </a:p>
      </dgm:t>
    </dgm:pt>
    <dgm:pt modelId="{15E3A1C0-0DC4-4ABD-8CDA-C4FD36BC6171}">
      <dgm:prSet phldrT="[Text]"/>
      <dgm:spPr/>
      <dgm:t>
        <a:bodyPr/>
        <a:lstStyle/>
        <a:p>
          <a:r>
            <a:rPr lang="en-US" dirty="0"/>
            <a:t>Recall</a:t>
          </a:r>
        </a:p>
      </dgm:t>
    </dgm:pt>
    <dgm:pt modelId="{52CBE861-851B-44CA-BABA-0CFC000AB769}" type="parTrans" cxnId="{DFC95627-442D-4850-ADB0-A975765FD2DF}">
      <dgm:prSet/>
      <dgm:spPr/>
      <dgm:t>
        <a:bodyPr/>
        <a:lstStyle/>
        <a:p>
          <a:endParaRPr lang="en-US"/>
        </a:p>
      </dgm:t>
    </dgm:pt>
    <dgm:pt modelId="{F5C0372F-C98A-4486-9364-35BD3C5282AF}" type="sibTrans" cxnId="{DFC95627-442D-4850-ADB0-A975765FD2DF}">
      <dgm:prSet/>
      <dgm:spPr/>
      <dgm:t>
        <a:bodyPr/>
        <a:lstStyle/>
        <a:p>
          <a:endParaRPr lang="en-US"/>
        </a:p>
      </dgm:t>
    </dgm:pt>
    <dgm:pt modelId="{E509D86D-FC96-4282-81EC-33353FD59BB7}">
      <dgm:prSet phldrT="[Text]" custT="1"/>
      <dgm:spPr/>
      <dgm:t>
        <a:bodyPr/>
        <a:lstStyle/>
        <a:p>
          <a:pPr>
            <a:buNone/>
          </a:pPr>
          <a:r>
            <a:rPr lang="en-US" sz="2400" dirty="0"/>
            <a:t>“You need to see me in __ months, because __.”</a:t>
          </a:r>
        </a:p>
      </dgm:t>
    </dgm:pt>
    <dgm:pt modelId="{3DF0CB93-0804-43B4-86B7-4A929A0AFEDD}" type="parTrans" cxnId="{3ED40E78-D865-4327-9557-1B2129757C02}">
      <dgm:prSet/>
      <dgm:spPr/>
      <dgm:t>
        <a:bodyPr/>
        <a:lstStyle/>
        <a:p>
          <a:endParaRPr lang="en-US"/>
        </a:p>
      </dgm:t>
    </dgm:pt>
    <dgm:pt modelId="{1ED566B7-DA5C-4A06-861E-884006364978}" type="sibTrans" cxnId="{3ED40E78-D865-4327-9557-1B2129757C02}">
      <dgm:prSet/>
      <dgm:spPr/>
      <dgm:t>
        <a:bodyPr/>
        <a:lstStyle/>
        <a:p>
          <a:endParaRPr lang="en-US"/>
        </a:p>
      </dgm:t>
    </dgm:pt>
    <dgm:pt modelId="{93BF2D7D-FB7A-403A-8E1F-A54B8325798A}">
      <dgm:prSet phldrT="[Text]" custT="1"/>
      <dgm:spPr/>
      <dgm:t>
        <a:bodyPr/>
        <a:lstStyle/>
        <a:p>
          <a:pPr>
            <a:spcAft>
              <a:spcPts val="1800"/>
            </a:spcAft>
            <a:buFont typeface="Wingdings" panose="05000000000000000000" pitchFamily="2" charset="2"/>
            <a:buChar char="ü"/>
          </a:pPr>
          <a:r>
            <a:rPr lang="en-US" sz="2400" dirty="0"/>
            <a:t>Rx for dress</a:t>
          </a:r>
        </a:p>
      </dgm:t>
    </dgm:pt>
    <dgm:pt modelId="{2E6CA797-01B2-4726-B21D-76837700ADBF}" type="parTrans" cxnId="{48F4D610-4125-48B9-A960-833D7C4790AE}">
      <dgm:prSet/>
      <dgm:spPr/>
      <dgm:t>
        <a:bodyPr/>
        <a:lstStyle/>
        <a:p>
          <a:endParaRPr lang="en-US"/>
        </a:p>
      </dgm:t>
    </dgm:pt>
    <dgm:pt modelId="{504D2A6C-D3B4-49D7-B355-36C729B21146}" type="sibTrans" cxnId="{48F4D610-4125-48B9-A960-833D7C4790AE}">
      <dgm:prSet/>
      <dgm:spPr/>
      <dgm:t>
        <a:bodyPr/>
        <a:lstStyle/>
        <a:p>
          <a:endParaRPr lang="en-US"/>
        </a:p>
      </dgm:t>
    </dgm:pt>
    <dgm:pt modelId="{8F8280D2-3EB4-4592-BA78-63C7681F9C68}" type="pres">
      <dgm:prSet presAssocID="{720EC423-F58E-44A4-B618-F5F79047EEA2}" presName="Name0" presStyleCnt="0">
        <dgm:presLayoutVars>
          <dgm:dir/>
          <dgm:animLvl val="lvl"/>
          <dgm:resizeHandles val="exact"/>
        </dgm:presLayoutVars>
      </dgm:prSet>
      <dgm:spPr/>
    </dgm:pt>
    <dgm:pt modelId="{18FE7F32-6974-447D-9C04-C8DE04FD3E69}" type="pres">
      <dgm:prSet presAssocID="{7EF8DE24-06DB-47EF-BD6E-DB771DAE9AE5}" presName="composite" presStyleCnt="0"/>
      <dgm:spPr/>
    </dgm:pt>
    <dgm:pt modelId="{24873548-82C4-4284-9459-B801C3B09322}" type="pres">
      <dgm:prSet presAssocID="{7EF8DE24-06DB-47EF-BD6E-DB771DAE9AE5}" presName="parTx" presStyleLbl="alignNode1" presStyleIdx="0" presStyleCnt="3">
        <dgm:presLayoutVars>
          <dgm:chMax val="0"/>
          <dgm:chPref val="0"/>
          <dgm:bulletEnabled val="1"/>
        </dgm:presLayoutVars>
      </dgm:prSet>
      <dgm:spPr/>
    </dgm:pt>
    <dgm:pt modelId="{F76B4576-82B3-4307-9BB3-2616329BDFA8}" type="pres">
      <dgm:prSet presAssocID="{7EF8DE24-06DB-47EF-BD6E-DB771DAE9AE5}" presName="desTx" presStyleLbl="alignAccFollowNode1" presStyleIdx="0" presStyleCnt="3">
        <dgm:presLayoutVars>
          <dgm:bulletEnabled val="1"/>
        </dgm:presLayoutVars>
      </dgm:prSet>
      <dgm:spPr/>
    </dgm:pt>
    <dgm:pt modelId="{2848DC4F-7F5B-47E5-B8ED-9B6142A6FDF8}" type="pres">
      <dgm:prSet presAssocID="{810365CC-AE28-489F-BC0B-8B4A1B1BC159}" presName="space" presStyleCnt="0"/>
      <dgm:spPr/>
    </dgm:pt>
    <dgm:pt modelId="{C2DC2960-7096-42C0-B9A8-0E836748AF6E}" type="pres">
      <dgm:prSet presAssocID="{70562FE5-4D7B-4382-8624-D9E71ACE1616}" presName="composite" presStyleCnt="0"/>
      <dgm:spPr/>
    </dgm:pt>
    <dgm:pt modelId="{B7DCE7B9-BEAF-4C90-A677-038A68E0A2B5}" type="pres">
      <dgm:prSet presAssocID="{70562FE5-4D7B-4382-8624-D9E71ACE1616}" presName="parTx" presStyleLbl="alignNode1" presStyleIdx="1" presStyleCnt="3">
        <dgm:presLayoutVars>
          <dgm:chMax val="0"/>
          <dgm:chPref val="0"/>
          <dgm:bulletEnabled val="1"/>
        </dgm:presLayoutVars>
      </dgm:prSet>
      <dgm:spPr/>
    </dgm:pt>
    <dgm:pt modelId="{FD4296E8-8052-48AA-99C3-AE44E160564A}" type="pres">
      <dgm:prSet presAssocID="{70562FE5-4D7B-4382-8624-D9E71ACE1616}" presName="desTx" presStyleLbl="alignAccFollowNode1" presStyleIdx="1" presStyleCnt="3">
        <dgm:presLayoutVars>
          <dgm:bulletEnabled val="1"/>
        </dgm:presLayoutVars>
      </dgm:prSet>
      <dgm:spPr/>
    </dgm:pt>
    <dgm:pt modelId="{4D41EA1C-1161-4B20-88CD-A6DF1690F6A2}" type="pres">
      <dgm:prSet presAssocID="{0B1229C4-1D08-40E7-A01E-89CB1D6F8415}" presName="space" presStyleCnt="0"/>
      <dgm:spPr/>
    </dgm:pt>
    <dgm:pt modelId="{1DF163EF-F4A2-4C8E-BBF6-A8A987328A71}" type="pres">
      <dgm:prSet presAssocID="{15E3A1C0-0DC4-4ABD-8CDA-C4FD36BC6171}" presName="composite" presStyleCnt="0"/>
      <dgm:spPr/>
    </dgm:pt>
    <dgm:pt modelId="{3C7E3D14-BCA8-4196-B6A9-CE91B65FBB36}" type="pres">
      <dgm:prSet presAssocID="{15E3A1C0-0DC4-4ABD-8CDA-C4FD36BC6171}" presName="parTx" presStyleLbl="alignNode1" presStyleIdx="2" presStyleCnt="3">
        <dgm:presLayoutVars>
          <dgm:chMax val="0"/>
          <dgm:chPref val="0"/>
          <dgm:bulletEnabled val="1"/>
        </dgm:presLayoutVars>
      </dgm:prSet>
      <dgm:spPr/>
    </dgm:pt>
    <dgm:pt modelId="{9DF98145-C18D-4EA9-BFFA-0F8340626D8E}" type="pres">
      <dgm:prSet presAssocID="{15E3A1C0-0DC4-4ABD-8CDA-C4FD36BC6171}" presName="desTx" presStyleLbl="alignAccFollowNode1" presStyleIdx="2" presStyleCnt="3">
        <dgm:presLayoutVars>
          <dgm:bulletEnabled val="1"/>
        </dgm:presLayoutVars>
      </dgm:prSet>
      <dgm:spPr/>
    </dgm:pt>
  </dgm:ptLst>
  <dgm:cxnLst>
    <dgm:cxn modelId="{48F4D610-4125-48B9-A960-833D7C4790AE}" srcId="{7EF8DE24-06DB-47EF-BD6E-DB771DAE9AE5}" destId="{93BF2D7D-FB7A-403A-8E1F-A54B8325798A}" srcOrd="2" destOrd="0" parTransId="{2E6CA797-01B2-4726-B21D-76837700ADBF}" sibTransId="{504D2A6C-D3B4-49D7-B355-36C729B21146}"/>
    <dgm:cxn modelId="{361CC021-F29A-482B-B7BB-6FB7852FEEDE}" type="presOf" srcId="{70562FE5-4D7B-4382-8624-D9E71ACE1616}" destId="{B7DCE7B9-BEAF-4C90-A677-038A68E0A2B5}" srcOrd="0" destOrd="0" presId="urn:microsoft.com/office/officeart/2005/8/layout/hList1"/>
    <dgm:cxn modelId="{DFC95627-442D-4850-ADB0-A975765FD2DF}" srcId="{720EC423-F58E-44A4-B618-F5F79047EEA2}" destId="{15E3A1C0-0DC4-4ABD-8CDA-C4FD36BC6171}" srcOrd="2" destOrd="0" parTransId="{52CBE861-851B-44CA-BABA-0CFC000AB769}" sibTransId="{F5C0372F-C98A-4486-9364-35BD3C5282AF}"/>
    <dgm:cxn modelId="{DC352932-57D7-40D3-97D7-0998C9E28DFF}" type="presOf" srcId="{DCEF9E44-7CDA-4873-987D-F13173BF3C15}" destId="{F76B4576-82B3-4307-9BB3-2616329BDFA8}" srcOrd="0" destOrd="1" presId="urn:microsoft.com/office/officeart/2005/8/layout/hList1"/>
    <dgm:cxn modelId="{5C624C36-53F4-440B-AD58-680E489B18C8}" type="presOf" srcId="{93BF2D7D-FB7A-403A-8E1F-A54B8325798A}" destId="{F76B4576-82B3-4307-9BB3-2616329BDFA8}" srcOrd="0" destOrd="2" presId="urn:microsoft.com/office/officeart/2005/8/layout/hList1"/>
    <dgm:cxn modelId="{CB7ED53D-DC94-4707-8DB3-2291E849F3E8}" srcId="{7EF8DE24-06DB-47EF-BD6E-DB771DAE9AE5}" destId="{68CDC696-405F-4C09-941A-36B387E11200}" srcOrd="0" destOrd="0" parTransId="{DB63F280-5172-401A-AD8B-49E7C5BDCF96}" sibTransId="{5055CEB9-66C0-4075-955A-EEA7A5789E5F}"/>
    <dgm:cxn modelId="{1C41426B-6D67-433B-91AF-3E185C1F888C}" type="presOf" srcId="{68CDC696-405F-4C09-941A-36B387E11200}" destId="{F76B4576-82B3-4307-9BB3-2616329BDFA8}" srcOrd="0" destOrd="0" presId="urn:microsoft.com/office/officeart/2005/8/layout/hList1"/>
    <dgm:cxn modelId="{653A0C6D-660D-4472-86D3-AFA4BCB0A850}" srcId="{70562FE5-4D7B-4382-8624-D9E71ACE1616}" destId="{06651B34-48D0-4C0B-B29A-933D29740964}" srcOrd="0" destOrd="0" parTransId="{F9A56C3A-DA2A-4025-9342-74A02D7A9B7A}" sibTransId="{5EF1609A-C608-4861-953C-2826924DBDD4}"/>
    <dgm:cxn modelId="{5927194E-6829-4789-B176-699C3991FC3E}" type="presOf" srcId="{15E3A1C0-0DC4-4ABD-8CDA-C4FD36BC6171}" destId="{3C7E3D14-BCA8-4196-B6A9-CE91B65FBB36}" srcOrd="0" destOrd="0" presId="urn:microsoft.com/office/officeart/2005/8/layout/hList1"/>
    <dgm:cxn modelId="{F645FC55-732C-4315-832F-984766A996CB}" srcId="{720EC423-F58E-44A4-B618-F5F79047EEA2}" destId="{7EF8DE24-06DB-47EF-BD6E-DB771DAE9AE5}" srcOrd="0" destOrd="0" parTransId="{5100E230-B9AC-468B-BC60-EC1E3F3A9183}" sibTransId="{810365CC-AE28-489F-BC0B-8B4A1B1BC159}"/>
    <dgm:cxn modelId="{3ED40E78-D865-4327-9557-1B2129757C02}" srcId="{15E3A1C0-0DC4-4ABD-8CDA-C4FD36BC6171}" destId="{E509D86D-FC96-4282-81EC-33353FD59BB7}" srcOrd="0" destOrd="0" parTransId="{3DF0CB93-0804-43B4-86B7-4A929A0AFEDD}" sibTransId="{1ED566B7-DA5C-4A06-861E-884006364978}"/>
    <dgm:cxn modelId="{A88FF080-9568-46E9-AA50-6B55B921A657}" type="presOf" srcId="{E509D86D-FC96-4282-81EC-33353FD59BB7}" destId="{9DF98145-C18D-4EA9-BFFA-0F8340626D8E}" srcOrd="0" destOrd="0" presId="urn:microsoft.com/office/officeart/2005/8/layout/hList1"/>
    <dgm:cxn modelId="{52D9FE8D-785F-4A1C-9D92-D82F96F5B7D2}" type="presOf" srcId="{06651B34-48D0-4C0B-B29A-933D29740964}" destId="{FD4296E8-8052-48AA-99C3-AE44E160564A}" srcOrd="0" destOrd="0" presId="urn:microsoft.com/office/officeart/2005/8/layout/hList1"/>
    <dgm:cxn modelId="{077F77A4-1626-4312-839C-B04F38B14880}" type="presOf" srcId="{7EF8DE24-06DB-47EF-BD6E-DB771DAE9AE5}" destId="{24873548-82C4-4284-9459-B801C3B09322}" srcOrd="0" destOrd="0" presId="urn:microsoft.com/office/officeart/2005/8/layout/hList1"/>
    <dgm:cxn modelId="{7EAAE5C6-2BC2-4A46-99D0-603D5F728147}" srcId="{720EC423-F58E-44A4-B618-F5F79047EEA2}" destId="{70562FE5-4D7B-4382-8624-D9E71ACE1616}" srcOrd="1" destOrd="0" parTransId="{49854BE3-D879-4C92-B3EE-A0CD97D32EF5}" sibTransId="{0B1229C4-1D08-40E7-A01E-89CB1D6F8415}"/>
    <dgm:cxn modelId="{B0DB9EC9-7ED1-439A-B656-41727BAEB393}" type="presOf" srcId="{720EC423-F58E-44A4-B618-F5F79047EEA2}" destId="{8F8280D2-3EB4-4592-BA78-63C7681F9C68}" srcOrd="0" destOrd="0" presId="urn:microsoft.com/office/officeart/2005/8/layout/hList1"/>
    <dgm:cxn modelId="{A99341E4-01AD-40D9-BEE4-CBE8996BA988}" srcId="{70562FE5-4D7B-4382-8624-D9E71ACE1616}" destId="{923EC820-F41D-4609-9589-9662E1F44F90}" srcOrd="1" destOrd="0" parTransId="{7401A2B7-1A16-4814-B535-0DCEAC156C41}" sibTransId="{81ABF955-E5B4-4454-863B-2A78BFF9C5DB}"/>
    <dgm:cxn modelId="{10C558E8-D745-473F-98CC-5ACCECBED00F}" type="presOf" srcId="{923EC820-F41D-4609-9589-9662E1F44F90}" destId="{FD4296E8-8052-48AA-99C3-AE44E160564A}" srcOrd="0" destOrd="1" presId="urn:microsoft.com/office/officeart/2005/8/layout/hList1"/>
    <dgm:cxn modelId="{619FDBEB-61F2-4076-80EE-FE5D9F29821A}" srcId="{7EF8DE24-06DB-47EF-BD6E-DB771DAE9AE5}" destId="{DCEF9E44-7CDA-4873-987D-F13173BF3C15}" srcOrd="1" destOrd="0" parTransId="{1CEB706F-7CCE-453D-8C55-CB1BAE9E06EB}" sibTransId="{74E60224-D3E1-456E-8039-1932E32EA2DA}"/>
    <dgm:cxn modelId="{8F9BA75E-8771-4136-A2B7-C68AA0BC17FB}" type="presParOf" srcId="{8F8280D2-3EB4-4592-BA78-63C7681F9C68}" destId="{18FE7F32-6974-447D-9C04-C8DE04FD3E69}" srcOrd="0" destOrd="0" presId="urn:microsoft.com/office/officeart/2005/8/layout/hList1"/>
    <dgm:cxn modelId="{DC630C90-2378-45D7-A683-3D2CD61C10FF}" type="presParOf" srcId="{18FE7F32-6974-447D-9C04-C8DE04FD3E69}" destId="{24873548-82C4-4284-9459-B801C3B09322}" srcOrd="0" destOrd="0" presId="urn:microsoft.com/office/officeart/2005/8/layout/hList1"/>
    <dgm:cxn modelId="{DE1847EB-3C0A-4823-B817-96E69472F9F7}" type="presParOf" srcId="{18FE7F32-6974-447D-9C04-C8DE04FD3E69}" destId="{F76B4576-82B3-4307-9BB3-2616329BDFA8}" srcOrd="1" destOrd="0" presId="urn:microsoft.com/office/officeart/2005/8/layout/hList1"/>
    <dgm:cxn modelId="{66181229-88D9-43EF-9E39-5B1EF1060371}" type="presParOf" srcId="{8F8280D2-3EB4-4592-BA78-63C7681F9C68}" destId="{2848DC4F-7F5B-47E5-B8ED-9B6142A6FDF8}" srcOrd="1" destOrd="0" presId="urn:microsoft.com/office/officeart/2005/8/layout/hList1"/>
    <dgm:cxn modelId="{E7707AF3-F771-4893-B5CA-2A7500AEF90F}" type="presParOf" srcId="{8F8280D2-3EB4-4592-BA78-63C7681F9C68}" destId="{C2DC2960-7096-42C0-B9A8-0E836748AF6E}" srcOrd="2" destOrd="0" presId="urn:microsoft.com/office/officeart/2005/8/layout/hList1"/>
    <dgm:cxn modelId="{92B2D10A-9BAC-4EBE-86A4-61FC679C7E2A}" type="presParOf" srcId="{C2DC2960-7096-42C0-B9A8-0E836748AF6E}" destId="{B7DCE7B9-BEAF-4C90-A677-038A68E0A2B5}" srcOrd="0" destOrd="0" presId="urn:microsoft.com/office/officeart/2005/8/layout/hList1"/>
    <dgm:cxn modelId="{D1F73F21-0027-40F3-8585-E87688ED5828}" type="presParOf" srcId="{C2DC2960-7096-42C0-B9A8-0E836748AF6E}" destId="{FD4296E8-8052-48AA-99C3-AE44E160564A}" srcOrd="1" destOrd="0" presId="urn:microsoft.com/office/officeart/2005/8/layout/hList1"/>
    <dgm:cxn modelId="{6A78590E-1B8A-41F6-92D6-993D09F0FA74}" type="presParOf" srcId="{8F8280D2-3EB4-4592-BA78-63C7681F9C68}" destId="{4D41EA1C-1161-4B20-88CD-A6DF1690F6A2}" srcOrd="3" destOrd="0" presId="urn:microsoft.com/office/officeart/2005/8/layout/hList1"/>
    <dgm:cxn modelId="{FD1F5744-A046-43F8-946B-C675730FEC10}" type="presParOf" srcId="{8F8280D2-3EB4-4592-BA78-63C7681F9C68}" destId="{1DF163EF-F4A2-4C8E-BBF6-A8A987328A71}" srcOrd="4" destOrd="0" presId="urn:microsoft.com/office/officeart/2005/8/layout/hList1"/>
    <dgm:cxn modelId="{C4ADB038-C17D-4B95-8A0F-AEB1B2D37473}" type="presParOf" srcId="{1DF163EF-F4A2-4C8E-BBF6-A8A987328A71}" destId="{3C7E3D14-BCA8-4196-B6A9-CE91B65FBB36}" srcOrd="0" destOrd="0" presId="urn:microsoft.com/office/officeart/2005/8/layout/hList1"/>
    <dgm:cxn modelId="{3EB90071-F4DF-4067-AC23-F9F6D3DA4082}" type="presParOf" srcId="{1DF163EF-F4A2-4C8E-BBF6-A8A987328A71}" destId="{9DF98145-C18D-4EA9-BFFA-0F8340626D8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73548-82C4-4284-9459-B801C3B09322}">
      <dsp:nvSpPr>
        <dsp:cNvPr id="0" name=""/>
        <dsp:cNvSpPr/>
      </dsp:nvSpPr>
      <dsp:spPr>
        <a:xfrm>
          <a:off x="2948" y="1282801"/>
          <a:ext cx="2874355" cy="114974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a:lnSpc>
              <a:spcPct val="90000"/>
            </a:lnSpc>
            <a:spcBef>
              <a:spcPct val="0"/>
            </a:spcBef>
            <a:spcAft>
              <a:spcPct val="35000"/>
            </a:spcAft>
            <a:buNone/>
          </a:pPr>
          <a:r>
            <a:rPr lang="en-US" sz="5200" kern="1200" dirty="0"/>
            <a:t>Optical</a:t>
          </a:r>
        </a:p>
      </dsp:txBody>
      <dsp:txXfrm>
        <a:off x="2948" y="1282801"/>
        <a:ext cx="2874355" cy="1149742"/>
      </dsp:txXfrm>
    </dsp:sp>
    <dsp:sp modelId="{F76B4576-82B3-4307-9BB3-2616329BDFA8}">
      <dsp:nvSpPr>
        <dsp:cNvPr id="0" name=""/>
        <dsp:cNvSpPr/>
      </dsp:nvSpPr>
      <dsp:spPr>
        <a:xfrm>
          <a:off x="2948" y="2432544"/>
          <a:ext cx="2874355" cy="22838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ts val="1800"/>
            </a:spcAft>
            <a:buFont typeface="Wingdings" panose="05000000000000000000" pitchFamily="2" charset="2"/>
            <a:buChar char="ü"/>
          </a:pPr>
          <a:r>
            <a:rPr lang="en-US" sz="2400" kern="1200" dirty="0"/>
            <a:t>Rx for computer</a:t>
          </a:r>
        </a:p>
        <a:p>
          <a:pPr marL="228600" lvl="1" indent="-228600" algn="l" defTabSz="1066800">
            <a:lnSpc>
              <a:spcPct val="90000"/>
            </a:lnSpc>
            <a:spcBef>
              <a:spcPct val="0"/>
            </a:spcBef>
            <a:spcAft>
              <a:spcPts val="1800"/>
            </a:spcAft>
            <a:buFont typeface="Wingdings" panose="05000000000000000000" pitchFamily="2" charset="2"/>
            <a:buChar char="ü"/>
          </a:pPr>
          <a:r>
            <a:rPr lang="en-US" sz="2400" kern="1200" dirty="0"/>
            <a:t>Rx for driving</a:t>
          </a:r>
        </a:p>
        <a:p>
          <a:pPr marL="228600" lvl="1" indent="-228600" algn="l" defTabSz="1066800">
            <a:lnSpc>
              <a:spcPct val="90000"/>
            </a:lnSpc>
            <a:spcBef>
              <a:spcPct val="0"/>
            </a:spcBef>
            <a:spcAft>
              <a:spcPts val="1800"/>
            </a:spcAft>
            <a:buFont typeface="Wingdings" panose="05000000000000000000" pitchFamily="2" charset="2"/>
            <a:buChar char="ü"/>
          </a:pPr>
          <a:r>
            <a:rPr lang="en-US" sz="2400" kern="1200" dirty="0"/>
            <a:t>Rx for dress</a:t>
          </a:r>
        </a:p>
      </dsp:txBody>
      <dsp:txXfrm>
        <a:off x="2948" y="2432544"/>
        <a:ext cx="2874355" cy="2283840"/>
      </dsp:txXfrm>
    </dsp:sp>
    <dsp:sp modelId="{B7DCE7B9-BEAF-4C90-A677-038A68E0A2B5}">
      <dsp:nvSpPr>
        <dsp:cNvPr id="0" name=""/>
        <dsp:cNvSpPr/>
      </dsp:nvSpPr>
      <dsp:spPr>
        <a:xfrm>
          <a:off x="3279712" y="1282801"/>
          <a:ext cx="2874355" cy="114974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a:lnSpc>
              <a:spcPct val="90000"/>
            </a:lnSpc>
            <a:spcBef>
              <a:spcPct val="0"/>
            </a:spcBef>
            <a:spcAft>
              <a:spcPct val="35000"/>
            </a:spcAft>
            <a:buNone/>
          </a:pPr>
          <a:r>
            <a:rPr lang="en-US" sz="5200" kern="1200" dirty="0"/>
            <a:t>Medical</a:t>
          </a:r>
        </a:p>
      </dsp:txBody>
      <dsp:txXfrm>
        <a:off x="3279712" y="1282801"/>
        <a:ext cx="2874355" cy="1149742"/>
      </dsp:txXfrm>
    </dsp:sp>
    <dsp:sp modelId="{FD4296E8-8052-48AA-99C3-AE44E160564A}">
      <dsp:nvSpPr>
        <dsp:cNvPr id="0" name=""/>
        <dsp:cNvSpPr/>
      </dsp:nvSpPr>
      <dsp:spPr>
        <a:xfrm>
          <a:off x="3279712" y="2432544"/>
          <a:ext cx="2874355" cy="22838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ts val="1800"/>
            </a:spcAft>
            <a:buFont typeface="Wingdings" panose="05000000000000000000" pitchFamily="2" charset="2"/>
            <a:buChar char="ü"/>
          </a:pPr>
          <a:r>
            <a:rPr lang="en-US" sz="2400" kern="1200" dirty="0"/>
            <a:t>Additional testing</a:t>
          </a:r>
        </a:p>
        <a:p>
          <a:pPr marL="228600" lvl="1" indent="-228600" algn="l" defTabSz="1066800">
            <a:lnSpc>
              <a:spcPct val="90000"/>
            </a:lnSpc>
            <a:spcBef>
              <a:spcPct val="0"/>
            </a:spcBef>
            <a:spcAft>
              <a:spcPts val="1800"/>
            </a:spcAft>
            <a:buFont typeface="Wingdings" panose="05000000000000000000" pitchFamily="2" charset="2"/>
            <a:buChar char="ü"/>
          </a:pPr>
          <a:r>
            <a:rPr lang="en-US" sz="2400" kern="1200" dirty="0"/>
            <a:t>Consult with ___</a:t>
          </a:r>
        </a:p>
      </dsp:txBody>
      <dsp:txXfrm>
        <a:off x="3279712" y="2432544"/>
        <a:ext cx="2874355" cy="2283840"/>
      </dsp:txXfrm>
    </dsp:sp>
    <dsp:sp modelId="{3C7E3D14-BCA8-4196-B6A9-CE91B65FBB36}">
      <dsp:nvSpPr>
        <dsp:cNvPr id="0" name=""/>
        <dsp:cNvSpPr/>
      </dsp:nvSpPr>
      <dsp:spPr>
        <a:xfrm>
          <a:off x="6556477" y="1282801"/>
          <a:ext cx="2874355" cy="114974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a:lnSpc>
              <a:spcPct val="90000"/>
            </a:lnSpc>
            <a:spcBef>
              <a:spcPct val="0"/>
            </a:spcBef>
            <a:spcAft>
              <a:spcPct val="35000"/>
            </a:spcAft>
            <a:buNone/>
          </a:pPr>
          <a:r>
            <a:rPr lang="en-US" sz="5200" kern="1200" dirty="0"/>
            <a:t>Recall</a:t>
          </a:r>
        </a:p>
      </dsp:txBody>
      <dsp:txXfrm>
        <a:off x="6556477" y="1282801"/>
        <a:ext cx="2874355" cy="1149742"/>
      </dsp:txXfrm>
    </dsp:sp>
    <dsp:sp modelId="{9DF98145-C18D-4EA9-BFFA-0F8340626D8E}">
      <dsp:nvSpPr>
        <dsp:cNvPr id="0" name=""/>
        <dsp:cNvSpPr/>
      </dsp:nvSpPr>
      <dsp:spPr>
        <a:xfrm>
          <a:off x="6556477" y="2432544"/>
          <a:ext cx="2874355" cy="228384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None/>
          </a:pPr>
          <a:r>
            <a:rPr lang="en-US" sz="2400" kern="1200" dirty="0"/>
            <a:t>“You need to see me in __ months, because __.”</a:t>
          </a:r>
        </a:p>
      </dsp:txBody>
      <dsp:txXfrm>
        <a:off x="6556477" y="2432544"/>
        <a:ext cx="2874355" cy="22838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3DE0B-4DFB-42E7-BDA0-7DE7940FBCC7}" type="datetimeFigureOut">
              <a:rPr lang="en-US" smtClean="0"/>
              <a:t>9/21/2017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83E39-07EE-4489-A23F-1F762A819689}" type="slidenum">
              <a:rPr lang="en-US" smtClean="0"/>
              <a:t>‹#›</a:t>
            </a:fld>
            <a:endParaRPr lang="en-US"/>
          </a:p>
        </p:txBody>
      </p:sp>
    </p:spTree>
    <p:extLst>
      <p:ext uri="{BB962C8B-B14F-4D97-AF65-F5344CB8AC3E}">
        <p14:creationId xmlns:p14="http://schemas.microsoft.com/office/powerpoint/2010/main" val="124195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 fastest growing components of </a:t>
            </a:r>
            <a:r>
              <a:rPr lang="en-US" dirty="0" err="1"/>
              <a:t>eyecare</a:t>
            </a:r>
            <a:r>
              <a:rPr lang="en-US" dirty="0"/>
              <a:t> demand through 2025 will be medical </a:t>
            </a:r>
            <a:r>
              <a:rPr lang="en-US" dirty="0" err="1"/>
              <a:t>eyecare</a:t>
            </a:r>
            <a:r>
              <a:rPr lang="en-US" dirty="0"/>
              <a:t>. </a:t>
            </a:r>
          </a:p>
          <a:p>
            <a:endParaRPr lang="en-US" dirty="0"/>
          </a:p>
          <a:p>
            <a:r>
              <a:rPr lang="en-US" dirty="0"/>
              <a:t>Medical </a:t>
            </a:r>
            <a:r>
              <a:rPr lang="en-US" dirty="0" err="1"/>
              <a:t>eyecare</a:t>
            </a:r>
            <a:r>
              <a:rPr lang="en-US" dirty="0"/>
              <a:t> exams are expected to increase nearly three times as fast as refractive exams through 2025. The growth rates shown here do not reflect any fee increases, but only the number of exams performed, so the annual revenue impact of medical </a:t>
            </a:r>
            <a:r>
              <a:rPr lang="en-US" dirty="0" err="1"/>
              <a:t>eyecare</a:t>
            </a:r>
            <a:r>
              <a:rPr lang="en-US" dirty="0"/>
              <a:t> growth will be greater than these numbers suggest.</a:t>
            </a:r>
          </a:p>
          <a:p>
            <a:r>
              <a:rPr lang="en-US" dirty="0"/>
              <a:t> </a:t>
            </a:r>
          </a:p>
          <a:p>
            <a:r>
              <a:rPr lang="en-US" dirty="0"/>
              <a:t>The rapid growth in demand for medical </a:t>
            </a:r>
            <a:r>
              <a:rPr lang="en-US" dirty="0" err="1"/>
              <a:t>eyecare</a:t>
            </a:r>
            <a:r>
              <a:rPr lang="en-US" dirty="0"/>
              <a:t> relates to the aging of the population, but also to the growing diagnoses and treatment of prevalent ocular conditions such as dry eye and ocular allergies and expanded use of diagnostic tests such as retinal scans and OCT. </a:t>
            </a:r>
          </a:p>
          <a:p>
            <a:endParaRPr lang="en-US" dirty="0"/>
          </a:p>
        </p:txBody>
      </p:sp>
      <p:sp>
        <p:nvSpPr>
          <p:cNvPr id="4" name="Slide Number Placeholder 3"/>
          <p:cNvSpPr>
            <a:spLocks noGrp="1"/>
          </p:cNvSpPr>
          <p:nvPr>
            <p:ph type="sldNum" sz="quarter" idx="10"/>
          </p:nvPr>
        </p:nvSpPr>
        <p:spPr/>
        <p:txBody>
          <a:bodyPr/>
          <a:lstStyle/>
          <a:p>
            <a:fld id="{A4C74E29-5346-C445-9CAB-CE81C883CD86}" type="slidenum">
              <a:rPr lang="en-US" smtClean="0"/>
              <a:t>4</a:t>
            </a:fld>
            <a:endParaRPr lang="en-US"/>
          </a:p>
        </p:txBody>
      </p:sp>
    </p:spTree>
    <p:extLst>
      <p:ext uri="{BB962C8B-B14F-4D97-AF65-F5344CB8AC3E}">
        <p14:creationId xmlns:p14="http://schemas.microsoft.com/office/powerpoint/2010/main" val="616144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0CBE1D-F0D3-4414-9A16-5215BE85199B}" type="slidenum">
              <a:rPr lang="en-US"/>
              <a:pPr/>
              <a:t>65</a:t>
            </a:fld>
            <a:endParaRPr lang="en-US"/>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3327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look at compensation, according to a recent</a:t>
            </a:r>
            <a:r>
              <a:rPr lang="en-US" baseline="0" dirty="0"/>
              <a:t> Jobson survey. </a:t>
            </a:r>
          </a:p>
          <a:p>
            <a:endParaRPr lang="en-US" baseline="0" dirty="0"/>
          </a:p>
          <a:p>
            <a:r>
              <a:rPr lang="en-US" baseline="0" dirty="0"/>
              <a:t>Optometry remains a profitable profession—more so, if you take step to own a practice as a whole or in partnership with other ODs. </a:t>
            </a:r>
            <a:endParaRPr lang="en-US" dirty="0"/>
          </a:p>
        </p:txBody>
      </p:sp>
      <p:sp>
        <p:nvSpPr>
          <p:cNvPr id="4" name="Slide Number Placeholder 3"/>
          <p:cNvSpPr>
            <a:spLocks noGrp="1"/>
          </p:cNvSpPr>
          <p:nvPr>
            <p:ph type="sldNum" sz="quarter" idx="10"/>
          </p:nvPr>
        </p:nvSpPr>
        <p:spPr/>
        <p:txBody>
          <a:bodyPr/>
          <a:lstStyle/>
          <a:p>
            <a:fld id="{A4C74E29-5346-C445-9CAB-CE81C883CD86}" type="slidenum">
              <a:rPr lang="en-US" smtClean="0"/>
              <a:t>72</a:t>
            </a:fld>
            <a:endParaRPr lang="en-US"/>
          </a:p>
        </p:txBody>
      </p:sp>
    </p:spTree>
    <p:extLst>
      <p:ext uri="{BB962C8B-B14F-4D97-AF65-F5344CB8AC3E}">
        <p14:creationId xmlns:p14="http://schemas.microsoft.com/office/powerpoint/2010/main" val="3501178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 fastest growing components of </a:t>
            </a:r>
            <a:r>
              <a:rPr lang="en-US" dirty="0" err="1"/>
              <a:t>eyecare</a:t>
            </a:r>
            <a:r>
              <a:rPr lang="en-US" dirty="0"/>
              <a:t> demand through 2025 will be medical </a:t>
            </a:r>
            <a:r>
              <a:rPr lang="en-US" dirty="0" err="1"/>
              <a:t>eyecare</a:t>
            </a:r>
            <a:r>
              <a:rPr lang="en-US" dirty="0"/>
              <a:t>. </a:t>
            </a:r>
          </a:p>
          <a:p>
            <a:endParaRPr lang="en-US" dirty="0"/>
          </a:p>
          <a:p>
            <a:r>
              <a:rPr lang="en-US" dirty="0"/>
              <a:t>WE DEFDINE MEDICAL EYECARE AS…</a:t>
            </a:r>
          </a:p>
          <a:p>
            <a:endParaRPr lang="en-US" dirty="0"/>
          </a:p>
          <a:p>
            <a:r>
              <a:rPr lang="en-US" dirty="0"/>
              <a:t>Medical </a:t>
            </a:r>
            <a:r>
              <a:rPr lang="en-US" dirty="0" err="1"/>
              <a:t>eyecare</a:t>
            </a:r>
            <a:r>
              <a:rPr lang="en-US" dirty="0"/>
              <a:t> exams are expected to increase nearly three times as fast as refractive exams through 2025. The growth rates shown here do not reflect any fee increases, but only the number of exams performed, so the annual revenue impact of medical </a:t>
            </a:r>
            <a:r>
              <a:rPr lang="en-US" dirty="0" err="1"/>
              <a:t>eyecare</a:t>
            </a:r>
            <a:r>
              <a:rPr lang="en-US" dirty="0"/>
              <a:t> growth will be greater than these numbers suggest.</a:t>
            </a:r>
          </a:p>
          <a:p>
            <a:r>
              <a:rPr lang="en-US" dirty="0"/>
              <a:t> </a:t>
            </a:r>
          </a:p>
          <a:p>
            <a:r>
              <a:rPr lang="en-US" dirty="0"/>
              <a:t>The rapid growth in demand for medical </a:t>
            </a:r>
            <a:r>
              <a:rPr lang="en-US" dirty="0" err="1"/>
              <a:t>eyecare</a:t>
            </a:r>
            <a:r>
              <a:rPr lang="en-US" dirty="0"/>
              <a:t> relates to the aging of the population, but also to the growing diagnoses and treatment of prevalent ocular conditions such as dry eye and ocular allergies and expanded use of diagnostic tests such as retinal scans and OCT. </a:t>
            </a:r>
          </a:p>
        </p:txBody>
      </p:sp>
      <p:sp>
        <p:nvSpPr>
          <p:cNvPr id="4" name="Slide Number Placeholder 3"/>
          <p:cNvSpPr>
            <a:spLocks noGrp="1"/>
          </p:cNvSpPr>
          <p:nvPr>
            <p:ph type="sldNum" sz="quarter" idx="10"/>
          </p:nvPr>
        </p:nvSpPr>
        <p:spPr/>
        <p:txBody>
          <a:bodyPr/>
          <a:lstStyle/>
          <a:p>
            <a:fld id="{A4C74E29-5346-C445-9CAB-CE81C883CD86}" type="slidenum">
              <a:rPr lang="en-US" smtClean="0"/>
              <a:t>88</a:t>
            </a:fld>
            <a:endParaRPr lang="en-US"/>
          </a:p>
        </p:txBody>
      </p:sp>
    </p:spTree>
    <p:extLst>
      <p:ext uri="{BB962C8B-B14F-4D97-AF65-F5344CB8AC3E}">
        <p14:creationId xmlns:p14="http://schemas.microsoft.com/office/powerpoint/2010/main" val="52185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a:t>As mentioned, one driver of demand for medical </a:t>
            </a:r>
            <a:r>
              <a:rPr lang="en-US" dirty="0" err="1"/>
              <a:t>eyecare</a:t>
            </a:r>
            <a:r>
              <a:rPr lang="en-US" dirty="0"/>
              <a:t> is the increasing prevalence of ocular disorders in the population, related to the aging of the Baby Boom generation.</a:t>
            </a:r>
          </a:p>
          <a:p>
            <a:pPr defTabSz="465887"/>
            <a:endParaRPr lang="en-US" dirty="0"/>
          </a:p>
          <a:p>
            <a:pPr defTabSz="465887"/>
            <a:r>
              <a:rPr lang="en-US" dirty="0"/>
              <a:t> For cataracts, glaucoma, macular degeneration and low vision, the number of Americans suffering from these conditions will increase 2.3% to 2.9% annually through 2030, according to the National Eye Institute.</a:t>
            </a:r>
          </a:p>
          <a:p>
            <a:endParaRPr lang="en-US" dirty="0"/>
          </a:p>
        </p:txBody>
      </p:sp>
      <p:sp>
        <p:nvSpPr>
          <p:cNvPr id="4" name="Slide Number Placeholder 3"/>
          <p:cNvSpPr>
            <a:spLocks noGrp="1"/>
          </p:cNvSpPr>
          <p:nvPr>
            <p:ph type="sldNum" sz="quarter" idx="10"/>
          </p:nvPr>
        </p:nvSpPr>
        <p:spPr/>
        <p:txBody>
          <a:bodyPr/>
          <a:lstStyle/>
          <a:p>
            <a:fld id="{A4C74E29-5346-C445-9CAB-CE81C883CD86}" type="slidenum">
              <a:rPr lang="en-US" smtClean="0"/>
              <a:t>5</a:t>
            </a:fld>
            <a:endParaRPr lang="en-US"/>
          </a:p>
        </p:txBody>
      </p:sp>
    </p:spTree>
    <p:extLst>
      <p:ext uri="{BB962C8B-B14F-4D97-AF65-F5344CB8AC3E}">
        <p14:creationId xmlns:p14="http://schemas.microsoft.com/office/powerpoint/2010/main" val="487546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several workforce studies of ODs and ophthalmologists in recent years including the Jobson estimates shown here.   [MRW – THERE IS A DIFFERENCE  BETWEEN A STUDY AND A PREDICTION.  THIS SLIDE APPEARS TO BE A PREDICTION NOT A STUDY.]</a:t>
            </a:r>
          </a:p>
          <a:p>
            <a:endParaRPr lang="en-US" dirty="0"/>
          </a:p>
          <a:p>
            <a:r>
              <a:rPr lang="en-US" dirty="0"/>
              <a:t>All of the studies agree that, based on the age of doctors in practice and the numbers of new doctors entering the professions annually, the number of ODs will steadily grow, as the number of ophthalmologists remains flat through 2025. </a:t>
            </a:r>
          </a:p>
          <a:p>
            <a:endParaRPr lang="en-US" dirty="0"/>
          </a:p>
          <a:p>
            <a:r>
              <a:rPr lang="en-US" dirty="0"/>
              <a:t>Within both professions, the proportion of women in practice will rise substantially. </a:t>
            </a:r>
            <a:r>
              <a:rPr lang="en-US" dirty="0">
                <a:solidFill>
                  <a:srgbClr val="FF0000"/>
                </a:solidFill>
              </a:rPr>
              <a:t>[MRW – THESE TWO SENTENCES ARE NOT LINKED, BUT THE WAY THEY ARE ALIGNED MAKES IT SEEM LIKE THEY ARE.] </a:t>
            </a:r>
            <a:r>
              <a:rPr lang="en-US" dirty="0"/>
              <a:t>In 2025 there will be over 48,000 ODs in practice, compared to about 43,000 today.</a:t>
            </a:r>
          </a:p>
          <a:p>
            <a:r>
              <a:rPr lang="en-US" dirty="0"/>
              <a:t> </a:t>
            </a:r>
          </a:p>
          <a:p>
            <a:endParaRPr lang="en-US" dirty="0"/>
          </a:p>
        </p:txBody>
      </p:sp>
      <p:sp>
        <p:nvSpPr>
          <p:cNvPr id="4" name="Slide Number Placeholder 3"/>
          <p:cNvSpPr>
            <a:spLocks noGrp="1"/>
          </p:cNvSpPr>
          <p:nvPr>
            <p:ph type="sldNum" sz="quarter" idx="10"/>
          </p:nvPr>
        </p:nvSpPr>
        <p:spPr/>
        <p:txBody>
          <a:bodyPr/>
          <a:lstStyle/>
          <a:p>
            <a:fld id="{A4C74E29-5346-C445-9CAB-CE81C883CD86}" type="slidenum">
              <a:rPr lang="en-US" smtClean="0"/>
              <a:t>6</a:t>
            </a:fld>
            <a:endParaRPr lang="en-US"/>
          </a:p>
        </p:txBody>
      </p:sp>
    </p:spTree>
    <p:extLst>
      <p:ext uri="{BB962C8B-B14F-4D97-AF65-F5344CB8AC3E}">
        <p14:creationId xmlns:p14="http://schemas.microsoft.com/office/powerpoint/2010/main" val="41635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BFD0BC-D5A7-4158-A84B-C13B6D625F1E}" type="slidenum">
              <a:rPr lang="en-US" smtClean="0"/>
              <a:pPr/>
              <a:t>9</a:t>
            </a:fld>
            <a:endParaRPr lang="en-US"/>
          </a:p>
        </p:txBody>
      </p:sp>
    </p:spTree>
    <p:extLst>
      <p:ext uri="{BB962C8B-B14F-4D97-AF65-F5344CB8AC3E}">
        <p14:creationId xmlns:p14="http://schemas.microsoft.com/office/powerpoint/2010/main" val="113425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306A20-B253-4421-B7FB-8510603B5736}" type="slidenum">
              <a:rPr lang="en-US" smtClean="0"/>
              <a:t>27</a:t>
            </a:fld>
            <a:endParaRPr lang="en-US"/>
          </a:p>
        </p:txBody>
      </p:sp>
    </p:spTree>
    <p:extLst>
      <p:ext uri="{BB962C8B-B14F-4D97-AF65-F5344CB8AC3E}">
        <p14:creationId xmlns:p14="http://schemas.microsoft.com/office/powerpoint/2010/main" val="2105544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Watch regularly monitors consumer purchase of optical products on the Internet. Its latest data indicate that nearly one-in-five contact lens wearers currently uses the Internet to buy contacts – a ratio which has not changed much in recent years. Currently just 4% of eyeglass prescriptions are purchased on the Internet. </a:t>
            </a:r>
          </a:p>
          <a:p>
            <a:r>
              <a:rPr lang="en-US" dirty="0"/>
              <a:t> </a:t>
            </a:r>
          </a:p>
          <a:p>
            <a:r>
              <a:rPr lang="en-US" dirty="0"/>
              <a:t>Although Internet purchase of eyewear has grown rapidly on a small base, it is clear that Internet sellers face substantial obstacles to gain a major market share -- the principal one being that consumers highly value the personal interaction with and advice of trained professionals as they navigate the complex task of choosing frames and lenses. Nevertheless, as consumers increasingly use the Internet to make purchases across the entire spectrum of product categories – both to save money and make shopping easier – it’s likely that Internet providers will gradually increase their share of the corrective </a:t>
            </a:r>
            <a:r>
              <a:rPr lang="en-US" dirty="0" err="1"/>
              <a:t>eyecare</a:t>
            </a:r>
            <a:r>
              <a:rPr lang="en-US" dirty="0"/>
              <a:t> market.</a:t>
            </a:r>
          </a:p>
          <a:p>
            <a:endParaRPr lang="en-US" dirty="0"/>
          </a:p>
        </p:txBody>
      </p:sp>
      <p:sp>
        <p:nvSpPr>
          <p:cNvPr id="4" name="Slide Number Placeholder 3"/>
          <p:cNvSpPr>
            <a:spLocks noGrp="1"/>
          </p:cNvSpPr>
          <p:nvPr>
            <p:ph type="sldNum" sz="quarter" idx="10"/>
          </p:nvPr>
        </p:nvSpPr>
        <p:spPr/>
        <p:txBody>
          <a:bodyPr/>
          <a:lstStyle/>
          <a:p>
            <a:fld id="{A4C74E29-5346-C445-9CAB-CE81C883CD86}" type="slidenum">
              <a:rPr lang="en-US" smtClean="0"/>
              <a:t>34</a:t>
            </a:fld>
            <a:endParaRPr lang="en-US"/>
          </a:p>
        </p:txBody>
      </p:sp>
    </p:spTree>
    <p:extLst>
      <p:ext uri="{BB962C8B-B14F-4D97-AF65-F5344CB8AC3E}">
        <p14:creationId xmlns:p14="http://schemas.microsoft.com/office/powerpoint/2010/main" val="3666834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refraction poses the most disruptive threat to the traditional model of how consumers acquire vision correction products. </a:t>
            </a:r>
          </a:p>
          <a:p>
            <a:endParaRPr lang="en-US" dirty="0"/>
          </a:p>
          <a:p>
            <a:r>
              <a:rPr lang="en-US" dirty="0"/>
              <a:t>There are many technology platforms under development to enable online prescription of eyewear and contact lenses, and it seems inevitable that one or more will prove reliable and accurate enough to survive legal challenges. To the extent that the technology works, it is probable that it will be soon adopted by many optical chains to gain a competitive edge.</a:t>
            </a:r>
          </a:p>
          <a:p>
            <a:endParaRPr lang="en-US" dirty="0"/>
          </a:p>
          <a:p>
            <a:r>
              <a:rPr lang="en-US" dirty="0"/>
              <a:t> It is easy to envision the day when such technology is used by independent ECPs to accelerate the purchase cycle or to ease excess patient flow in their offices [MRW – OR TO MANAGE PATIENTS WITH REFRACTICE CHANGES SUCH AS CHILDREN GOING THROUGH RAPID GROWTH OR OUT OF CONTROL DIABETICS.]. </a:t>
            </a:r>
          </a:p>
          <a:p>
            <a:r>
              <a:rPr lang="en-US" dirty="0"/>
              <a:t> </a:t>
            </a:r>
          </a:p>
          <a:p>
            <a:r>
              <a:rPr lang="en-US" dirty="0"/>
              <a:t>Among current developments in this arena are:</a:t>
            </a:r>
          </a:p>
          <a:p>
            <a:pPr lvl="0"/>
            <a:r>
              <a:rPr lang="en-US" dirty="0" err="1"/>
              <a:t>Opternative</a:t>
            </a:r>
            <a:r>
              <a:rPr lang="en-US" dirty="0"/>
              <a:t>, a Chicago start-up operating in 39 states, has attracted equity capital to expand its system to attract a larger patient base. It is partnering with 1 800 Contacts. It faces a number of legal challenges which have slowed its progress.</a:t>
            </a:r>
          </a:p>
          <a:p>
            <a:pPr lvl="0"/>
            <a:endParaRPr lang="en-US" dirty="0"/>
          </a:p>
          <a:p>
            <a:pPr lvl="0"/>
            <a:r>
              <a:rPr lang="en-US" dirty="0"/>
              <a:t>Smart Vision Labs is marketing its system to optical retailers as a means to attract new customers.</a:t>
            </a:r>
          </a:p>
          <a:p>
            <a:pPr lvl="0"/>
            <a:endParaRPr lang="en-US" dirty="0"/>
          </a:p>
          <a:p>
            <a:pPr lvl="0"/>
            <a:r>
              <a:rPr lang="en-US" dirty="0"/>
              <a:t>Recently </a:t>
            </a:r>
            <a:r>
              <a:rPr lang="en-US" dirty="0" err="1"/>
              <a:t>Warby</a:t>
            </a:r>
            <a:r>
              <a:rPr lang="en-US" dirty="0"/>
              <a:t> Parker announced an online refraction app, initially available only to existing customers. All these developments should be monitored closely as a means of assessing their ultimate impact on optometric practice.</a:t>
            </a:r>
          </a:p>
          <a:p>
            <a:pPr lvl="0"/>
            <a:endParaRPr lang="en-US" dirty="0"/>
          </a:p>
          <a:p>
            <a:pPr lvl="0"/>
            <a:r>
              <a:rPr lang="en-US" b="1" dirty="0"/>
              <a:t>PANEL DISCUSSION: </a:t>
            </a:r>
            <a:r>
              <a:rPr lang="en-US" dirty="0"/>
              <a:t>Mick, let me call on you for some interpretation: What are the first steps you would take to meet the challenges of capturing more medical model, changing consumer preferences in services and purchasing </a:t>
            </a:r>
            <a:r>
              <a:rPr lang="en-US" dirty="0" err="1"/>
              <a:t>eyewerar</a:t>
            </a:r>
            <a:r>
              <a:rPr lang="en-US" dirty="0"/>
              <a:t>—and in creating the patient experience in your practice?</a:t>
            </a:r>
          </a:p>
          <a:p>
            <a:pPr lvl="0"/>
            <a:r>
              <a:rPr lang="en-US" b="1" dirty="0"/>
              <a:t>MICK KLING:</a:t>
            </a:r>
            <a:r>
              <a:rPr lang="en-US" dirty="0"/>
              <a:t> Consumers want a unique experience…. </a:t>
            </a:r>
          </a:p>
          <a:p>
            <a:endParaRPr lang="en-US" dirty="0"/>
          </a:p>
        </p:txBody>
      </p:sp>
      <p:sp>
        <p:nvSpPr>
          <p:cNvPr id="4" name="Slide Number Placeholder 3"/>
          <p:cNvSpPr>
            <a:spLocks noGrp="1"/>
          </p:cNvSpPr>
          <p:nvPr>
            <p:ph type="sldNum" sz="quarter" idx="10"/>
          </p:nvPr>
        </p:nvSpPr>
        <p:spPr/>
        <p:txBody>
          <a:bodyPr/>
          <a:lstStyle/>
          <a:p>
            <a:fld id="{A4C74E29-5346-C445-9CAB-CE81C883CD86}" type="slidenum">
              <a:rPr lang="en-US" smtClean="0"/>
              <a:t>39</a:t>
            </a:fld>
            <a:endParaRPr lang="en-US"/>
          </a:p>
        </p:txBody>
      </p:sp>
    </p:spTree>
    <p:extLst>
      <p:ext uri="{BB962C8B-B14F-4D97-AF65-F5344CB8AC3E}">
        <p14:creationId xmlns:p14="http://schemas.microsoft.com/office/powerpoint/2010/main" val="3362385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Independent ECPs have the ability to heavily influence patient demand for products and services through their education and recommendations, yet many are reluctant to exercise this influence.  [MRW – THE NUMBER ONE ‘EXCUSE’ OFFERED IS “I DON’T WANT TO BE SEEN AS SELLING TO PATIENTS.”]</a:t>
            </a:r>
          </a:p>
          <a:p>
            <a:r>
              <a:rPr lang="en-US" dirty="0"/>
              <a:t>There is a great disparity in the average eyewear sale among independent ODs, which cannot be explained by demographic differences among practices, but is the result in differences in product presentation processes.</a:t>
            </a:r>
          </a:p>
          <a:p>
            <a:r>
              <a:rPr lang="en-US" dirty="0"/>
              <a:t> </a:t>
            </a:r>
          </a:p>
          <a:p>
            <a:r>
              <a:rPr lang="en-US" dirty="0"/>
              <a:t> A patient’s overall satisfaction with an </a:t>
            </a:r>
            <a:r>
              <a:rPr lang="en-US" dirty="0" err="1"/>
              <a:t>eyecare</a:t>
            </a:r>
            <a:r>
              <a:rPr lang="en-US" dirty="0"/>
              <a:t> provider is heavily shaped by their satisfaction with the corrective products dispensed to them. Encouraging purchase of higher performance products improves patient satisfaction and loyalty, as well as financial performance. </a:t>
            </a:r>
          </a:p>
        </p:txBody>
      </p:sp>
      <p:sp>
        <p:nvSpPr>
          <p:cNvPr id="4" name="Slide Number Placeholder 3"/>
          <p:cNvSpPr>
            <a:spLocks noGrp="1"/>
          </p:cNvSpPr>
          <p:nvPr>
            <p:ph type="sldNum" sz="quarter" idx="10"/>
          </p:nvPr>
        </p:nvSpPr>
        <p:spPr/>
        <p:txBody>
          <a:bodyPr/>
          <a:lstStyle/>
          <a:p>
            <a:fld id="{A4C74E29-5346-C445-9CAB-CE81C883CD86}" type="slidenum">
              <a:rPr lang="en-US" smtClean="0"/>
              <a:t>40</a:t>
            </a:fld>
            <a:endParaRPr lang="en-US"/>
          </a:p>
        </p:txBody>
      </p:sp>
    </p:spTree>
    <p:extLst>
      <p:ext uri="{BB962C8B-B14F-4D97-AF65-F5344CB8AC3E}">
        <p14:creationId xmlns:p14="http://schemas.microsoft.com/office/powerpoint/2010/main" val="3303119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DFBBBB-7B78-41D9-A447-0C0E392EC996}" type="slidenum">
              <a:rPr lang="en-US"/>
              <a:pPr/>
              <a:t>64</a:t>
            </a:fld>
            <a:endParaRPr lang="en-US"/>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771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B878A-78C1-4D7C-B06F-D1F5DB3B5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2B04E3-0E8C-4D48-BD2B-F54FA7934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4CF900-623A-4DCA-92E3-3AD5F989CD15}"/>
              </a:ext>
            </a:extLst>
          </p:cNvPr>
          <p:cNvSpPr>
            <a:spLocks noGrp="1"/>
          </p:cNvSpPr>
          <p:nvPr>
            <p:ph type="dt" sz="half" idx="10"/>
          </p:nvPr>
        </p:nvSpPr>
        <p:spPr/>
        <p:txBody>
          <a:bodyPr/>
          <a:lstStyle/>
          <a:p>
            <a:fld id="{EC5C4DDC-2753-4BAB-8058-C18B2D41A19E}" type="datetimeFigureOut">
              <a:rPr lang="en-US" smtClean="0"/>
              <a:t>9/21/2017</a:t>
            </a:fld>
            <a:endParaRPr lang="en-US"/>
          </a:p>
        </p:txBody>
      </p:sp>
      <p:sp>
        <p:nvSpPr>
          <p:cNvPr id="5" name="Footer Placeholder 4">
            <a:extLst>
              <a:ext uri="{FF2B5EF4-FFF2-40B4-BE49-F238E27FC236}">
                <a16:creationId xmlns:a16="http://schemas.microsoft.com/office/drawing/2014/main" id="{F65DD88A-1AE1-44C3-9CFC-A05CFEC79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4288C-FC86-4CF2-9DBE-9F9998E35DD2}"/>
              </a:ext>
            </a:extLst>
          </p:cNvPr>
          <p:cNvSpPr>
            <a:spLocks noGrp="1"/>
          </p:cNvSpPr>
          <p:nvPr>
            <p:ph type="sldNum" sz="quarter" idx="12"/>
          </p:nvPr>
        </p:nvSpPr>
        <p:spPr/>
        <p:txBody>
          <a:bodyPr/>
          <a:lstStyle/>
          <a:p>
            <a:fld id="{E967CD9D-DAC5-45FF-8D11-FBEF2470B239}" type="slidenum">
              <a:rPr lang="en-US" smtClean="0"/>
              <a:t>‹#›</a:t>
            </a:fld>
            <a:endParaRPr lang="en-US"/>
          </a:p>
        </p:txBody>
      </p:sp>
    </p:spTree>
    <p:extLst>
      <p:ext uri="{BB962C8B-B14F-4D97-AF65-F5344CB8AC3E}">
        <p14:creationId xmlns:p14="http://schemas.microsoft.com/office/powerpoint/2010/main" val="2232240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F099-BC94-497D-8E02-93F143FC2E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7BD7BF-E036-4850-AF9B-C955CAE512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D586E-82A6-473D-ABE9-A4A69834BB3E}"/>
              </a:ext>
            </a:extLst>
          </p:cNvPr>
          <p:cNvSpPr>
            <a:spLocks noGrp="1"/>
          </p:cNvSpPr>
          <p:nvPr>
            <p:ph type="dt" sz="half" idx="10"/>
          </p:nvPr>
        </p:nvSpPr>
        <p:spPr/>
        <p:txBody>
          <a:bodyPr/>
          <a:lstStyle/>
          <a:p>
            <a:fld id="{EC5C4DDC-2753-4BAB-8058-C18B2D41A19E}" type="datetimeFigureOut">
              <a:rPr lang="en-US" smtClean="0"/>
              <a:t>9/21/2017</a:t>
            </a:fld>
            <a:endParaRPr lang="en-US"/>
          </a:p>
        </p:txBody>
      </p:sp>
      <p:sp>
        <p:nvSpPr>
          <p:cNvPr id="5" name="Footer Placeholder 4">
            <a:extLst>
              <a:ext uri="{FF2B5EF4-FFF2-40B4-BE49-F238E27FC236}">
                <a16:creationId xmlns:a16="http://schemas.microsoft.com/office/drawing/2014/main" id="{AF84E4C5-7785-457E-90B3-EE8A0A228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025F7-F77D-4634-9E24-23A5A8E3C93E}"/>
              </a:ext>
            </a:extLst>
          </p:cNvPr>
          <p:cNvSpPr>
            <a:spLocks noGrp="1"/>
          </p:cNvSpPr>
          <p:nvPr>
            <p:ph type="sldNum" sz="quarter" idx="12"/>
          </p:nvPr>
        </p:nvSpPr>
        <p:spPr/>
        <p:txBody>
          <a:bodyPr/>
          <a:lstStyle/>
          <a:p>
            <a:fld id="{E967CD9D-DAC5-45FF-8D11-FBEF2470B239}" type="slidenum">
              <a:rPr lang="en-US" smtClean="0"/>
              <a:t>‹#›</a:t>
            </a:fld>
            <a:endParaRPr lang="en-US"/>
          </a:p>
        </p:txBody>
      </p:sp>
    </p:spTree>
    <p:extLst>
      <p:ext uri="{BB962C8B-B14F-4D97-AF65-F5344CB8AC3E}">
        <p14:creationId xmlns:p14="http://schemas.microsoft.com/office/powerpoint/2010/main" val="1077088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2E842-6144-4B37-A0BD-944A2DE613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A8780E-A261-435C-9771-73742EBDA0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3F072-A9AA-41FD-8A48-70834E8752DC}"/>
              </a:ext>
            </a:extLst>
          </p:cNvPr>
          <p:cNvSpPr>
            <a:spLocks noGrp="1"/>
          </p:cNvSpPr>
          <p:nvPr>
            <p:ph type="dt" sz="half" idx="10"/>
          </p:nvPr>
        </p:nvSpPr>
        <p:spPr/>
        <p:txBody>
          <a:bodyPr/>
          <a:lstStyle/>
          <a:p>
            <a:fld id="{EC5C4DDC-2753-4BAB-8058-C18B2D41A19E}" type="datetimeFigureOut">
              <a:rPr lang="en-US" smtClean="0"/>
              <a:t>9/21/2017</a:t>
            </a:fld>
            <a:endParaRPr lang="en-US"/>
          </a:p>
        </p:txBody>
      </p:sp>
      <p:sp>
        <p:nvSpPr>
          <p:cNvPr id="5" name="Footer Placeholder 4">
            <a:extLst>
              <a:ext uri="{FF2B5EF4-FFF2-40B4-BE49-F238E27FC236}">
                <a16:creationId xmlns:a16="http://schemas.microsoft.com/office/drawing/2014/main" id="{931F0319-3DCF-4D96-BF1B-E71935190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18E9F-E06B-4583-82AC-740E3C6E5779}"/>
              </a:ext>
            </a:extLst>
          </p:cNvPr>
          <p:cNvSpPr>
            <a:spLocks noGrp="1"/>
          </p:cNvSpPr>
          <p:nvPr>
            <p:ph type="sldNum" sz="quarter" idx="12"/>
          </p:nvPr>
        </p:nvSpPr>
        <p:spPr/>
        <p:txBody>
          <a:bodyPr/>
          <a:lstStyle/>
          <a:p>
            <a:fld id="{E967CD9D-DAC5-45FF-8D11-FBEF2470B239}" type="slidenum">
              <a:rPr lang="en-US" smtClean="0"/>
              <a:t>‹#›</a:t>
            </a:fld>
            <a:endParaRPr lang="en-US"/>
          </a:p>
        </p:txBody>
      </p:sp>
    </p:spTree>
    <p:extLst>
      <p:ext uri="{BB962C8B-B14F-4D97-AF65-F5344CB8AC3E}">
        <p14:creationId xmlns:p14="http://schemas.microsoft.com/office/powerpoint/2010/main" val="1365319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section Lists">
    <p:spTree>
      <p:nvGrpSpPr>
        <p:cNvPr id="1" name=""/>
        <p:cNvGrpSpPr/>
        <p:nvPr/>
      </p:nvGrpSpPr>
      <p:grpSpPr>
        <a:xfrm>
          <a:off x="0" y="0"/>
          <a:ext cx="0" cy="0"/>
          <a:chOff x="0" y="0"/>
          <a:chExt cx="0" cy="0"/>
        </a:xfrm>
      </p:grpSpPr>
      <p:sp>
        <p:nvSpPr>
          <p:cNvPr id="4" name="Text Placeholder 2"/>
          <p:cNvSpPr>
            <a:spLocks noGrp="1"/>
          </p:cNvSpPr>
          <p:nvPr>
            <p:ph type="body" sz="quarter" idx="14" hasCustomPrompt="1"/>
          </p:nvPr>
        </p:nvSpPr>
        <p:spPr>
          <a:xfrm>
            <a:off x="607485" y="1506537"/>
            <a:ext cx="10974915" cy="3866540"/>
          </a:xfrm>
          <a:prstGeom prst="rect">
            <a:avLst/>
          </a:prstGeom>
        </p:spPr>
        <p:txBody>
          <a:bodyPr>
            <a:normAutofit/>
          </a:bodyPr>
          <a:lstStyle>
            <a:lvl1pPr marL="514350" indent="-514350">
              <a:lnSpc>
                <a:spcPct val="150000"/>
              </a:lnSpc>
              <a:buClr>
                <a:srgbClr val="77BC1F"/>
              </a:buClr>
              <a:buSzPct val="100000"/>
              <a:buFont typeface="Wingdings" charset="2"/>
              <a:buAutoNum type="arabicPlain"/>
              <a:defRPr sz="2400" spc="0">
                <a:solidFill>
                  <a:srgbClr val="414141"/>
                </a:solidFill>
              </a:defRPr>
            </a:lvl1pPr>
          </a:lstStyle>
          <a:p>
            <a:pPr lvl="0"/>
            <a:r>
              <a:rPr lang="en-US" dirty="0"/>
              <a:t>Subsection One</a:t>
            </a:r>
          </a:p>
          <a:p>
            <a:pPr lvl="0"/>
            <a:r>
              <a:rPr lang="en-US" dirty="0"/>
              <a:t>Subsection Two</a:t>
            </a:r>
          </a:p>
          <a:p>
            <a:pPr lvl="0"/>
            <a:r>
              <a:rPr lang="en-US" dirty="0"/>
              <a:t>Subsection Three</a:t>
            </a:r>
          </a:p>
          <a:p>
            <a:pPr lvl="0"/>
            <a:r>
              <a:rPr lang="en-US" dirty="0"/>
              <a:t>Subsection Four</a:t>
            </a:r>
          </a:p>
          <a:p>
            <a:pPr lvl="0"/>
            <a:r>
              <a:rPr lang="en-US" dirty="0"/>
              <a:t>Subsection Five</a:t>
            </a:r>
          </a:p>
        </p:txBody>
      </p:sp>
      <p:sp>
        <p:nvSpPr>
          <p:cNvPr id="11" name="Text Placeholder 20"/>
          <p:cNvSpPr>
            <a:spLocks noGrp="1"/>
          </p:cNvSpPr>
          <p:nvPr>
            <p:ph type="body" sz="quarter" idx="15" hasCustomPrompt="1"/>
          </p:nvPr>
        </p:nvSpPr>
        <p:spPr>
          <a:xfrm>
            <a:off x="615554" y="707023"/>
            <a:ext cx="7869713" cy="712132"/>
          </a:xfrm>
          <a:prstGeom prst="rect">
            <a:avLst/>
          </a:prstGeom>
          <a:effectLst/>
        </p:spPr>
        <p:txBody>
          <a:bodyPr>
            <a:noAutofit/>
          </a:bodyPr>
          <a:lstStyle>
            <a:lvl1pPr marL="0" indent="0">
              <a:lnSpc>
                <a:spcPct val="80000"/>
              </a:lnSpc>
              <a:buNone/>
              <a:defRPr sz="3600" b="1" i="0" cap="none" spc="-150" baseline="0">
                <a:ln>
                  <a:noFill/>
                </a:ln>
                <a:solidFill>
                  <a:srgbClr val="77BC1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Subsection Agenda</a:t>
            </a:r>
          </a:p>
        </p:txBody>
      </p:sp>
    </p:spTree>
    <p:extLst>
      <p:ext uri="{BB962C8B-B14F-4D97-AF65-F5344CB8AC3E}">
        <p14:creationId xmlns:p14="http://schemas.microsoft.com/office/powerpoint/2010/main" val="2544719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E5D5-54B9-4C04-820E-F1A0E9863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BF2B86-3E48-448A-A240-421E4291E8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0096C-D55C-4FA9-9070-B1093E917F2A}"/>
              </a:ext>
            </a:extLst>
          </p:cNvPr>
          <p:cNvSpPr>
            <a:spLocks noGrp="1"/>
          </p:cNvSpPr>
          <p:nvPr>
            <p:ph type="dt" sz="half" idx="10"/>
          </p:nvPr>
        </p:nvSpPr>
        <p:spPr/>
        <p:txBody>
          <a:bodyPr/>
          <a:lstStyle/>
          <a:p>
            <a:fld id="{EC5C4DDC-2753-4BAB-8058-C18B2D41A19E}" type="datetimeFigureOut">
              <a:rPr lang="en-US" smtClean="0"/>
              <a:t>9/21/2017</a:t>
            </a:fld>
            <a:endParaRPr lang="en-US"/>
          </a:p>
        </p:txBody>
      </p:sp>
      <p:sp>
        <p:nvSpPr>
          <p:cNvPr id="5" name="Footer Placeholder 4">
            <a:extLst>
              <a:ext uri="{FF2B5EF4-FFF2-40B4-BE49-F238E27FC236}">
                <a16:creationId xmlns:a16="http://schemas.microsoft.com/office/drawing/2014/main" id="{66964461-1F7B-4AAA-83B0-363008802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36CB6-5F56-4622-9111-20BB52E794BC}"/>
              </a:ext>
            </a:extLst>
          </p:cNvPr>
          <p:cNvSpPr>
            <a:spLocks noGrp="1"/>
          </p:cNvSpPr>
          <p:nvPr>
            <p:ph type="sldNum" sz="quarter" idx="12"/>
          </p:nvPr>
        </p:nvSpPr>
        <p:spPr/>
        <p:txBody>
          <a:bodyPr/>
          <a:lstStyle/>
          <a:p>
            <a:fld id="{E967CD9D-DAC5-45FF-8D11-FBEF2470B239}" type="slidenum">
              <a:rPr lang="en-US" smtClean="0"/>
              <a:t>‹#›</a:t>
            </a:fld>
            <a:endParaRPr lang="en-US"/>
          </a:p>
        </p:txBody>
      </p:sp>
    </p:spTree>
    <p:extLst>
      <p:ext uri="{BB962C8B-B14F-4D97-AF65-F5344CB8AC3E}">
        <p14:creationId xmlns:p14="http://schemas.microsoft.com/office/powerpoint/2010/main" val="2070401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1F69-34B6-4DE5-B1BD-9B60FAF6B2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D4D4F7-09DB-4E20-A91C-56BB140D88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D91C7E-5D7E-4439-BE90-4C0EAB7D28AC}"/>
              </a:ext>
            </a:extLst>
          </p:cNvPr>
          <p:cNvSpPr>
            <a:spLocks noGrp="1"/>
          </p:cNvSpPr>
          <p:nvPr>
            <p:ph type="dt" sz="half" idx="10"/>
          </p:nvPr>
        </p:nvSpPr>
        <p:spPr/>
        <p:txBody>
          <a:bodyPr/>
          <a:lstStyle/>
          <a:p>
            <a:fld id="{EC5C4DDC-2753-4BAB-8058-C18B2D41A19E}" type="datetimeFigureOut">
              <a:rPr lang="en-US" smtClean="0"/>
              <a:t>9/21/2017</a:t>
            </a:fld>
            <a:endParaRPr lang="en-US"/>
          </a:p>
        </p:txBody>
      </p:sp>
      <p:sp>
        <p:nvSpPr>
          <p:cNvPr id="5" name="Footer Placeholder 4">
            <a:extLst>
              <a:ext uri="{FF2B5EF4-FFF2-40B4-BE49-F238E27FC236}">
                <a16:creationId xmlns:a16="http://schemas.microsoft.com/office/drawing/2014/main" id="{1401DF25-E8CC-4BDC-BBFB-30AC1C3CD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58B55-5B0F-491C-9E6A-2E8510626D3E}"/>
              </a:ext>
            </a:extLst>
          </p:cNvPr>
          <p:cNvSpPr>
            <a:spLocks noGrp="1"/>
          </p:cNvSpPr>
          <p:nvPr>
            <p:ph type="sldNum" sz="quarter" idx="12"/>
          </p:nvPr>
        </p:nvSpPr>
        <p:spPr/>
        <p:txBody>
          <a:bodyPr/>
          <a:lstStyle/>
          <a:p>
            <a:fld id="{E967CD9D-DAC5-45FF-8D11-FBEF2470B239}" type="slidenum">
              <a:rPr lang="en-US" smtClean="0"/>
              <a:t>‹#›</a:t>
            </a:fld>
            <a:endParaRPr lang="en-US"/>
          </a:p>
        </p:txBody>
      </p:sp>
    </p:spTree>
    <p:extLst>
      <p:ext uri="{BB962C8B-B14F-4D97-AF65-F5344CB8AC3E}">
        <p14:creationId xmlns:p14="http://schemas.microsoft.com/office/powerpoint/2010/main" val="1058700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3177-CF32-4261-BC9D-6B86DA6515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22769-C0B6-48DF-882C-A53C8F3E9F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D7E4A5-D1D9-4992-98DC-2A5F1FFC6F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63C556-8183-4957-A9A6-766BDE2176BD}"/>
              </a:ext>
            </a:extLst>
          </p:cNvPr>
          <p:cNvSpPr>
            <a:spLocks noGrp="1"/>
          </p:cNvSpPr>
          <p:nvPr>
            <p:ph type="dt" sz="half" idx="10"/>
          </p:nvPr>
        </p:nvSpPr>
        <p:spPr/>
        <p:txBody>
          <a:bodyPr/>
          <a:lstStyle/>
          <a:p>
            <a:fld id="{EC5C4DDC-2753-4BAB-8058-C18B2D41A19E}" type="datetimeFigureOut">
              <a:rPr lang="en-US" smtClean="0"/>
              <a:t>9/21/2017</a:t>
            </a:fld>
            <a:endParaRPr lang="en-US"/>
          </a:p>
        </p:txBody>
      </p:sp>
      <p:sp>
        <p:nvSpPr>
          <p:cNvPr id="6" name="Footer Placeholder 5">
            <a:extLst>
              <a:ext uri="{FF2B5EF4-FFF2-40B4-BE49-F238E27FC236}">
                <a16:creationId xmlns:a16="http://schemas.microsoft.com/office/drawing/2014/main" id="{B63C0A29-14D0-4F15-8EAA-BD7A45992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92EDF-0285-4DE1-8D2A-E16966050CC0}"/>
              </a:ext>
            </a:extLst>
          </p:cNvPr>
          <p:cNvSpPr>
            <a:spLocks noGrp="1"/>
          </p:cNvSpPr>
          <p:nvPr>
            <p:ph type="sldNum" sz="quarter" idx="12"/>
          </p:nvPr>
        </p:nvSpPr>
        <p:spPr/>
        <p:txBody>
          <a:bodyPr/>
          <a:lstStyle/>
          <a:p>
            <a:fld id="{E967CD9D-DAC5-45FF-8D11-FBEF2470B239}" type="slidenum">
              <a:rPr lang="en-US" smtClean="0"/>
              <a:t>‹#›</a:t>
            </a:fld>
            <a:endParaRPr lang="en-US"/>
          </a:p>
        </p:txBody>
      </p:sp>
    </p:spTree>
    <p:extLst>
      <p:ext uri="{BB962C8B-B14F-4D97-AF65-F5344CB8AC3E}">
        <p14:creationId xmlns:p14="http://schemas.microsoft.com/office/powerpoint/2010/main" val="3880727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69BE3-0972-4B18-BD8D-7EAC52A4F8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AF48B3-8EB9-45A6-8BB5-2EAC9E0FFC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C0A8C9-587C-4567-9CA7-EF2252DD1D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DA763-0818-4665-ACDB-0771C2C615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3E8141-34AD-4077-A599-4F97BFC339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533A5-8828-44E2-8264-23FD37F49BE6}"/>
              </a:ext>
            </a:extLst>
          </p:cNvPr>
          <p:cNvSpPr>
            <a:spLocks noGrp="1"/>
          </p:cNvSpPr>
          <p:nvPr>
            <p:ph type="dt" sz="half" idx="10"/>
          </p:nvPr>
        </p:nvSpPr>
        <p:spPr/>
        <p:txBody>
          <a:bodyPr/>
          <a:lstStyle/>
          <a:p>
            <a:fld id="{EC5C4DDC-2753-4BAB-8058-C18B2D41A19E}" type="datetimeFigureOut">
              <a:rPr lang="en-US" smtClean="0"/>
              <a:t>9/21/2017</a:t>
            </a:fld>
            <a:endParaRPr lang="en-US"/>
          </a:p>
        </p:txBody>
      </p:sp>
      <p:sp>
        <p:nvSpPr>
          <p:cNvPr id="8" name="Footer Placeholder 7">
            <a:extLst>
              <a:ext uri="{FF2B5EF4-FFF2-40B4-BE49-F238E27FC236}">
                <a16:creationId xmlns:a16="http://schemas.microsoft.com/office/drawing/2014/main" id="{F7C44D76-82E9-4021-B13D-C0DDBBD2CA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B072B-03CF-450E-8AA5-EE4E7EE2CA63}"/>
              </a:ext>
            </a:extLst>
          </p:cNvPr>
          <p:cNvSpPr>
            <a:spLocks noGrp="1"/>
          </p:cNvSpPr>
          <p:nvPr>
            <p:ph type="sldNum" sz="quarter" idx="12"/>
          </p:nvPr>
        </p:nvSpPr>
        <p:spPr/>
        <p:txBody>
          <a:bodyPr/>
          <a:lstStyle/>
          <a:p>
            <a:fld id="{E967CD9D-DAC5-45FF-8D11-FBEF2470B239}" type="slidenum">
              <a:rPr lang="en-US" smtClean="0"/>
              <a:t>‹#›</a:t>
            </a:fld>
            <a:endParaRPr lang="en-US"/>
          </a:p>
        </p:txBody>
      </p:sp>
    </p:spTree>
    <p:extLst>
      <p:ext uri="{BB962C8B-B14F-4D97-AF65-F5344CB8AC3E}">
        <p14:creationId xmlns:p14="http://schemas.microsoft.com/office/powerpoint/2010/main" val="36038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FD2B-3791-4D6E-87C2-9A15174D02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136AD5-7DB9-4713-82D8-25CEC8E08CD4}"/>
              </a:ext>
            </a:extLst>
          </p:cNvPr>
          <p:cNvSpPr>
            <a:spLocks noGrp="1"/>
          </p:cNvSpPr>
          <p:nvPr>
            <p:ph type="dt" sz="half" idx="10"/>
          </p:nvPr>
        </p:nvSpPr>
        <p:spPr/>
        <p:txBody>
          <a:bodyPr/>
          <a:lstStyle/>
          <a:p>
            <a:fld id="{EC5C4DDC-2753-4BAB-8058-C18B2D41A19E}" type="datetimeFigureOut">
              <a:rPr lang="en-US" smtClean="0"/>
              <a:t>9/21/2017</a:t>
            </a:fld>
            <a:endParaRPr lang="en-US"/>
          </a:p>
        </p:txBody>
      </p:sp>
      <p:sp>
        <p:nvSpPr>
          <p:cNvPr id="4" name="Footer Placeholder 3">
            <a:extLst>
              <a:ext uri="{FF2B5EF4-FFF2-40B4-BE49-F238E27FC236}">
                <a16:creationId xmlns:a16="http://schemas.microsoft.com/office/drawing/2014/main" id="{C4A1715C-B574-4D64-B8FC-08C0CDC254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1EA04A-7D80-49C0-8D4A-0CEDB8975C96}"/>
              </a:ext>
            </a:extLst>
          </p:cNvPr>
          <p:cNvSpPr>
            <a:spLocks noGrp="1"/>
          </p:cNvSpPr>
          <p:nvPr>
            <p:ph type="sldNum" sz="quarter" idx="12"/>
          </p:nvPr>
        </p:nvSpPr>
        <p:spPr/>
        <p:txBody>
          <a:bodyPr/>
          <a:lstStyle/>
          <a:p>
            <a:fld id="{E967CD9D-DAC5-45FF-8D11-FBEF2470B239}" type="slidenum">
              <a:rPr lang="en-US" smtClean="0"/>
              <a:t>‹#›</a:t>
            </a:fld>
            <a:endParaRPr lang="en-US"/>
          </a:p>
        </p:txBody>
      </p:sp>
    </p:spTree>
    <p:extLst>
      <p:ext uri="{BB962C8B-B14F-4D97-AF65-F5344CB8AC3E}">
        <p14:creationId xmlns:p14="http://schemas.microsoft.com/office/powerpoint/2010/main" val="410632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EB06FD-5F23-48B9-8041-DB987F78417A}"/>
              </a:ext>
            </a:extLst>
          </p:cNvPr>
          <p:cNvSpPr>
            <a:spLocks noGrp="1"/>
          </p:cNvSpPr>
          <p:nvPr>
            <p:ph type="dt" sz="half" idx="10"/>
          </p:nvPr>
        </p:nvSpPr>
        <p:spPr/>
        <p:txBody>
          <a:bodyPr/>
          <a:lstStyle/>
          <a:p>
            <a:fld id="{EC5C4DDC-2753-4BAB-8058-C18B2D41A19E}" type="datetimeFigureOut">
              <a:rPr lang="en-US" smtClean="0"/>
              <a:t>9/21/2017</a:t>
            </a:fld>
            <a:endParaRPr lang="en-US"/>
          </a:p>
        </p:txBody>
      </p:sp>
      <p:sp>
        <p:nvSpPr>
          <p:cNvPr id="3" name="Footer Placeholder 2">
            <a:extLst>
              <a:ext uri="{FF2B5EF4-FFF2-40B4-BE49-F238E27FC236}">
                <a16:creationId xmlns:a16="http://schemas.microsoft.com/office/drawing/2014/main" id="{D150C45C-E4D0-412E-8890-DD532DC275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03F48E-74B5-43BB-8308-76FF60A26E41}"/>
              </a:ext>
            </a:extLst>
          </p:cNvPr>
          <p:cNvSpPr>
            <a:spLocks noGrp="1"/>
          </p:cNvSpPr>
          <p:nvPr>
            <p:ph type="sldNum" sz="quarter" idx="12"/>
          </p:nvPr>
        </p:nvSpPr>
        <p:spPr/>
        <p:txBody>
          <a:bodyPr/>
          <a:lstStyle/>
          <a:p>
            <a:fld id="{E967CD9D-DAC5-45FF-8D11-FBEF2470B239}" type="slidenum">
              <a:rPr lang="en-US" smtClean="0"/>
              <a:t>‹#›</a:t>
            </a:fld>
            <a:endParaRPr lang="en-US"/>
          </a:p>
        </p:txBody>
      </p:sp>
    </p:spTree>
    <p:extLst>
      <p:ext uri="{BB962C8B-B14F-4D97-AF65-F5344CB8AC3E}">
        <p14:creationId xmlns:p14="http://schemas.microsoft.com/office/powerpoint/2010/main" val="3531730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198F4-9A27-4C6A-920B-9C7CBDA65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68EA8C-533B-452F-93D7-1BE7DF1807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152318-40EE-4C64-9DF5-094A01537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DF6073-CF0C-4C05-92DC-420A29DC3F1F}"/>
              </a:ext>
            </a:extLst>
          </p:cNvPr>
          <p:cNvSpPr>
            <a:spLocks noGrp="1"/>
          </p:cNvSpPr>
          <p:nvPr>
            <p:ph type="dt" sz="half" idx="10"/>
          </p:nvPr>
        </p:nvSpPr>
        <p:spPr/>
        <p:txBody>
          <a:bodyPr/>
          <a:lstStyle/>
          <a:p>
            <a:fld id="{EC5C4DDC-2753-4BAB-8058-C18B2D41A19E}" type="datetimeFigureOut">
              <a:rPr lang="en-US" smtClean="0"/>
              <a:t>9/21/2017</a:t>
            </a:fld>
            <a:endParaRPr lang="en-US"/>
          </a:p>
        </p:txBody>
      </p:sp>
      <p:sp>
        <p:nvSpPr>
          <p:cNvPr id="6" name="Footer Placeholder 5">
            <a:extLst>
              <a:ext uri="{FF2B5EF4-FFF2-40B4-BE49-F238E27FC236}">
                <a16:creationId xmlns:a16="http://schemas.microsoft.com/office/drawing/2014/main" id="{46CF68FC-7107-4BBC-BCBF-B30E1B0B7F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E1AC2-94B3-4865-BAEA-4648FE6CF3D6}"/>
              </a:ext>
            </a:extLst>
          </p:cNvPr>
          <p:cNvSpPr>
            <a:spLocks noGrp="1"/>
          </p:cNvSpPr>
          <p:nvPr>
            <p:ph type="sldNum" sz="quarter" idx="12"/>
          </p:nvPr>
        </p:nvSpPr>
        <p:spPr/>
        <p:txBody>
          <a:bodyPr/>
          <a:lstStyle/>
          <a:p>
            <a:fld id="{E967CD9D-DAC5-45FF-8D11-FBEF2470B239}" type="slidenum">
              <a:rPr lang="en-US" smtClean="0"/>
              <a:t>‹#›</a:t>
            </a:fld>
            <a:endParaRPr lang="en-US"/>
          </a:p>
        </p:txBody>
      </p:sp>
    </p:spTree>
    <p:extLst>
      <p:ext uri="{BB962C8B-B14F-4D97-AF65-F5344CB8AC3E}">
        <p14:creationId xmlns:p14="http://schemas.microsoft.com/office/powerpoint/2010/main" val="296112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B288-9B56-4C4E-84EE-C39B6C5FD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433A29-F693-447A-A58B-BCA39EA7C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EC8BEE-46FE-4829-A871-B4ADF7C77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E8C11F-7C92-4533-99A4-1267487D1CE4}"/>
              </a:ext>
            </a:extLst>
          </p:cNvPr>
          <p:cNvSpPr>
            <a:spLocks noGrp="1"/>
          </p:cNvSpPr>
          <p:nvPr>
            <p:ph type="dt" sz="half" idx="10"/>
          </p:nvPr>
        </p:nvSpPr>
        <p:spPr/>
        <p:txBody>
          <a:bodyPr/>
          <a:lstStyle/>
          <a:p>
            <a:fld id="{EC5C4DDC-2753-4BAB-8058-C18B2D41A19E}" type="datetimeFigureOut">
              <a:rPr lang="en-US" smtClean="0"/>
              <a:t>9/21/2017</a:t>
            </a:fld>
            <a:endParaRPr lang="en-US"/>
          </a:p>
        </p:txBody>
      </p:sp>
      <p:sp>
        <p:nvSpPr>
          <p:cNvPr id="6" name="Footer Placeholder 5">
            <a:extLst>
              <a:ext uri="{FF2B5EF4-FFF2-40B4-BE49-F238E27FC236}">
                <a16:creationId xmlns:a16="http://schemas.microsoft.com/office/drawing/2014/main" id="{81B59B98-09F0-41BA-8547-55D61D941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0457B3-B696-4C9C-8366-8DD44463C48B}"/>
              </a:ext>
            </a:extLst>
          </p:cNvPr>
          <p:cNvSpPr>
            <a:spLocks noGrp="1"/>
          </p:cNvSpPr>
          <p:nvPr>
            <p:ph type="sldNum" sz="quarter" idx="12"/>
          </p:nvPr>
        </p:nvSpPr>
        <p:spPr/>
        <p:txBody>
          <a:bodyPr/>
          <a:lstStyle/>
          <a:p>
            <a:fld id="{E967CD9D-DAC5-45FF-8D11-FBEF2470B239}" type="slidenum">
              <a:rPr lang="en-US" smtClean="0"/>
              <a:t>‹#›</a:t>
            </a:fld>
            <a:endParaRPr lang="en-US"/>
          </a:p>
        </p:txBody>
      </p:sp>
    </p:spTree>
    <p:extLst>
      <p:ext uri="{BB962C8B-B14F-4D97-AF65-F5344CB8AC3E}">
        <p14:creationId xmlns:p14="http://schemas.microsoft.com/office/powerpoint/2010/main" val="1965040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7FFFD-0D85-488F-A7E3-8CD11A297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8E1607-6E28-450F-82AF-2E1D35DA08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2FF82-AC5F-4715-BC33-8D062F8EFE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C4DDC-2753-4BAB-8058-C18B2D41A19E}" type="datetimeFigureOut">
              <a:rPr lang="en-US" smtClean="0"/>
              <a:t>9/21/2017</a:t>
            </a:fld>
            <a:endParaRPr lang="en-US"/>
          </a:p>
        </p:txBody>
      </p:sp>
      <p:sp>
        <p:nvSpPr>
          <p:cNvPr id="5" name="Footer Placeholder 4">
            <a:extLst>
              <a:ext uri="{FF2B5EF4-FFF2-40B4-BE49-F238E27FC236}">
                <a16:creationId xmlns:a16="http://schemas.microsoft.com/office/drawing/2014/main" id="{95F66907-D179-4A92-BC87-45FE60AF4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501412-CC89-4484-BF4D-355CC5A852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7CD9D-DAC5-45FF-8D11-FBEF2470B239}" type="slidenum">
              <a:rPr lang="en-US" smtClean="0"/>
              <a:t>‹#›</a:t>
            </a:fld>
            <a:endParaRPr lang="en-US"/>
          </a:p>
        </p:txBody>
      </p:sp>
    </p:spTree>
    <p:extLst>
      <p:ext uri="{BB962C8B-B14F-4D97-AF65-F5344CB8AC3E}">
        <p14:creationId xmlns:p14="http://schemas.microsoft.com/office/powerpoint/2010/main" val="3290905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2.wmf"/><Relationship Id="rId4" Type="http://schemas.openxmlformats.org/officeDocument/2006/relationships/oleObject" Target="../embeddings/oleObject1.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gif"/><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D3F6A0-6401-498D-89A7-57C0F6D0C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
            <a:ext cx="12190194" cy="6859016"/>
          </a:xfrm>
          <a:prstGeom prst="rect">
            <a:avLst/>
          </a:prstGeom>
        </p:spPr>
      </p:pic>
      <p:sp>
        <p:nvSpPr>
          <p:cNvPr id="2" name="Title 1">
            <a:extLst>
              <a:ext uri="{FF2B5EF4-FFF2-40B4-BE49-F238E27FC236}">
                <a16:creationId xmlns:a16="http://schemas.microsoft.com/office/drawing/2014/main" id="{622C2EB7-C020-4F7C-A6C3-DB40563AD138}"/>
              </a:ext>
            </a:extLst>
          </p:cNvPr>
          <p:cNvSpPr>
            <a:spLocks noGrp="1"/>
          </p:cNvSpPr>
          <p:nvPr>
            <p:ph type="ctrTitle"/>
          </p:nvPr>
        </p:nvSpPr>
        <p:spPr>
          <a:xfrm>
            <a:off x="-58994" y="1727046"/>
            <a:ext cx="12249188" cy="2387600"/>
          </a:xfrm>
        </p:spPr>
        <p:txBody>
          <a:bodyPr/>
          <a:lstStyle/>
          <a:p>
            <a:r>
              <a:rPr lang="en-US" b="1" dirty="0"/>
              <a:t>Financial Management </a:t>
            </a:r>
            <a:br>
              <a:rPr lang="en-US" b="1" dirty="0"/>
            </a:br>
            <a:r>
              <a:rPr lang="en-US" b="1" dirty="0"/>
              <a:t>and Profitability</a:t>
            </a:r>
          </a:p>
        </p:txBody>
      </p:sp>
      <p:sp>
        <p:nvSpPr>
          <p:cNvPr id="3" name="Subtitle 2">
            <a:extLst>
              <a:ext uri="{FF2B5EF4-FFF2-40B4-BE49-F238E27FC236}">
                <a16:creationId xmlns:a16="http://schemas.microsoft.com/office/drawing/2014/main" id="{32AA8CF5-5CD1-459F-AB4C-21372600110A}"/>
              </a:ext>
            </a:extLst>
          </p:cNvPr>
          <p:cNvSpPr>
            <a:spLocks noGrp="1"/>
          </p:cNvSpPr>
          <p:nvPr>
            <p:ph type="subTitle" idx="1"/>
          </p:nvPr>
        </p:nvSpPr>
        <p:spPr>
          <a:xfrm>
            <a:off x="0" y="5202238"/>
            <a:ext cx="12192000" cy="1655762"/>
          </a:xfrm>
        </p:spPr>
        <p:txBody>
          <a:bodyPr>
            <a:normAutofit/>
          </a:bodyPr>
          <a:lstStyle/>
          <a:p>
            <a:r>
              <a:rPr lang="en-US" sz="3200" b="1" dirty="0"/>
              <a:t>Mark R. Wright, OD, FCOVD</a:t>
            </a:r>
          </a:p>
          <a:p>
            <a:r>
              <a:rPr lang="en-US" sz="3200" b="1" dirty="0"/>
              <a:t>mwright@pathways-o.com</a:t>
            </a:r>
          </a:p>
        </p:txBody>
      </p:sp>
    </p:spTree>
    <p:extLst>
      <p:ext uri="{BB962C8B-B14F-4D97-AF65-F5344CB8AC3E}">
        <p14:creationId xmlns:p14="http://schemas.microsoft.com/office/powerpoint/2010/main" val="1785112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 I in the right place?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829" y="1690688"/>
            <a:ext cx="6087291" cy="4834025"/>
          </a:xfrm>
          <a:prstGeom prst="rect">
            <a:avLst/>
          </a:prstGeom>
        </p:spPr>
      </p:pic>
    </p:spTree>
    <p:extLst>
      <p:ext uri="{BB962C8B-B14F-4D97-AF65-F5344CB8AC3E}">
        <p14:creationId xmlns:p14="http://schemas.microsoft.com/office/powerpoint/2010/main" val="3838939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C3A1DA-7AF7-4E8B-8123-B1CBF59FF6E5}"/>
              </a:ext>
            </a:extLst>
          </p:cNvPr>
          <p:cNvSpPr/>
          <p:nvPr/>
        </p:nvSpPr>
        <p:spPr>
          <a:xfrm>
            <a:off x="-56933" y="0"/>
            <a:ext cx="1005840"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0FE441-7FF5-408B-88EA-FBFDC4BDFDF4}"/>
              </a:ext>
            </a:extLst>
          </p:cNvPr>
          <p:cNvSpPr/>
          <p:nvPr/>
        </p:nvSpPr>
        <p:spPr>
          <a:xfrm>
            <a:off x="11238176" y="0"/>
            <a:ext cx="1005840"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F88D31-04AD-4A8D-A2FB-804E8E9AC3FE}"/>
              </a:ext>
            </a:extLst>
          </p:cNvPr>
          <p:cNvPicPr>
            <a:picLocks noChangeAspect="1"/>
          </p:cNvPicPr>
          <p:nvPr/>
        </p:nvPicPr>
        <p:blipFill rotWithShape="1">
          <a:blip r:embed="rId2">
            <a:extLst>
              <a:ext uri="{28A0092B-C50C-407E-A947-70E740481C1C}">
                <a14:useLocalDpi xmlns:a14="http://schemas.microsoft.com/office/drawing/2010/main" val="0"/>
              </a:ext>
            </a:extLst>
          </a:blip>
          <a:srcRect t="7904" b="9503"/>
          <a:stretch/>
        </p:blipFill>
        <p:spPr>
          <a:xfrm>
            <a:off x="557980" y="0"/>
            <a:ext cx="11071123" cy="6858000"/>
          </a:xfrm>
          <a:prstGeom prst="rect">
            <a:avLst/>
          </a:prstGeom>
        </p:spPr>
      </p:pic>
    </p:spTree>
    <p:extLst>
      <p:ext uri="{BB962C8B-B14F-4D97-AF65-F5344CB8AC3E}">
        <p14:creationId xmlns:p14="http://schemas.microsoft.com/office/powerpoint/2010/main" val="292099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0B1DE-376A-4D37-8AB5-CA65278D0F88}"/>
              </a:ext>
            </a:extLst>
          </p:cNvPr>
          <p:cNvPicPr>
            <a:picLocks noChangeAspect="1"/>
          </p:cNvPicPr>
          <p:nvPr/>
        </p:nvPicPr>
        <p:blipFill rotWithShape="1">
          <a:blip r:embed="rId2">
            <a:extLst>
              <a:ext uri="{28A0092B-C50C-407E-A947-70E740481C1C}">
                <a14:useLocalDpi xmlns:a14="http://schemas.microsoft.com/office/drawing/2010/main" val="0"/>
              </a:ext>
            </a:extLst>
          </a:blip>
          <a:srcRect t="11522"/>
          <a:stretch/>
        </p:blipFill>
        <p:spPr>
          <a:xfrm>
            <a:off x="1032387" y="0"/>
            <a:ext cx="10043651" cy="6858000"/>
          </a:xfrm>
          <a:prstGeom prst="rect">
            <a:avLst/>
          </a:prstGeom>
        </p:spPr>
      </p:pic>
      <p:sp>
        <p:nvSpPr>
          <p:cNvPr id="4" name="Rectangle 3">
            <a:extLst>
              <a:ext uri="{FF2B5EF4-FFF2-40B4-BE49-F238E27FC236}">
                <a16:creationId xmlns:a16="http://schemas.microsoft.com/office/drawing/2014/main" id="{963EE966-0DE5-446F-BAE7-4FCBA4248EED}"/>
              </a:ext>
            </a:extLst>
          </p:cNvPr>
          <p:cNvSpPr/>
          <p:nvPr/>
        </p:nvSpPr>
        <p:spPr>
          <a:xfrm>
            <a:off x="-56933" y="0"/>
            <a:ext cx="1089320"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E196A8-92D5-4532-9E89-6D86E945D9EA}"/>
              </a:ext>
            </a:extLst>
          </p:cNvPr>
          <p:cNvSpPr/>
          <p:nvPr/>
        </p:nvSpPr>
        <p:spPr>
          <a:xfrm>
            <a:off x="11076038" y="0"/>
            <a:ext cx="1089320"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056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A863D3-90FB-453B-9C3F-71ECEA3A2BDC}"/>
              </a:ext>
            </a:extLst>
          </p:cNvPr>
          <p:cNvSpPr/>
          <p:nvPr/>
        </p:nvSpPr>
        <p:spPr>
          <a:xfrm>
            <a:off x="-56933" y="0"/>
            <a:ext cx="1089320"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6008C4-AAD5-4B94-A3D8-BA06E63DB9CC}"/>
              </a:ext>
            </a:extLst>
          </p:cNvPr>
          <p:cNvSpPr/>
          <p:nvPr/>
        </p:nvSpPr>
        <p:spPr>
          <a:xfrm>
            <a:off x="11094276" y="0"/>
            <a:ext cx="1089320"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F37E683-E7BB-4C40-B5FA-136EAAE44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23" y="0"/>
            <a:ext cx="10931013" cy="7275197"/>
          </a:xfrm>
          <a:prstGeom prst="rect">
            <a:avLst/>
          </a:prstGeom>
        </p:spPr>
      </p:pic>
    </p:spTree>
    <p:extLst>
      <p:ext uri="{BB962C8B-B14F-4D97-AF65-F5344CB8AC3E}">
        <p14:creationId xmlns:p14="http://schemas.microsoft.com/office/powerpoint/2010/main" val="1932592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2DEE16-CF7E-42B1-A9A7-992E8FAA0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907" y="-958"/>
            <a:ext cx="10288438" cy="6858958"/>
          </a:xfrm>
          <a:prstGeom prst="rect">
            <a:avLst/>
          </a:prstGeom>
        </p:spPr>
      </p:pic>
      <p:sp>
        <p:nvSpPr>
          <p:cNvPr id="5" name="Rectangle 4">
            <a:extLst>
              <a:ext uri="{FF2B5EF4-FFF2-40B4-BE49-F238E27FC236}">
                <a16:creationId xmlns:a16="http://schemas.microsoft.com/office/drawing/2014/main" id="{D5320ECF-76DF-415A-9621-EAEDBEDC5F33}"/>
              </a:ext>
            </a:extLst>
          </p:cNvPr>
          <p:cNvSpPr/>
          <p:nvPr/>
        </p:nvSpPr>
        <p:spPr>
          <a:xfrm>
            <a:off x="11174081" y="-958"/>
            <a:ext cx="1005840"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E370C1-E15C-4E69-8917-5043C558108B}"/>
              </a:ext>
            </a:extLst>
          </p:cNvPr>
          <p:cNvSpPr/>
          <p:nvPr/>
        </p:nvSpPr>
        <p:spPr>
          <a:xfrm>
            <a:off x="-56933" y="0"/>
            <a:ext cx="1005840" cy="6858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360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0969D3-4B10-4446-ACFC-6EE05C43A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6807" cy="6855297"/>
          </a:xfrm>
          <a:prstGeom prst="rect">
            <a:avLst/>
          </a:prstGeom>
        </p:spPr>
      </p:pic>
      <p:sp>
        <p:nvSpPr>
          <p:cNvPr id="5" name="Rectangle 4">
            <a:extLst>
              <a:ext uri="{FF2B5EF4-FFF2-40B4-BE49-F238E27FC236}">
                <a16:creationId xmlns:a16="http://schemas.microsoft.com/office/drawing/2014/main" id="{A4F0DFA6-171C-4F4C-A445-E1EED4B65AF2}"/>
              </a:ext>
            </a:extLst>
          </p:cNvPr>
          <p:cNvSpPr/>
          <p:nvPr/>
        </p:nvSpPr>
        <p:spPr>
          <a:xfrm>
            <a:off x="10596716" y="2957052"/>
            <a:ext cx="1179871" cy="4277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366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374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2946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7639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909"/>
          <a:stretch/>
        </p:blipFill>
        <p:spPr>
          <a:xfrm>
            <a:off x="-1" y="0"/>
            <a:ext cx="12192001" cy="6837256"/>
          </a:xfrm>
          <a:prstGeom prst="rect">
            <a:avLst/>
          </a:prstGeom>
        </p:spPr>
      </p:pic>
    </p:spTree>
    <p:extLst>
      <p:ext uri="{BB962C8B-B14F-4D97-AF65-F5344CB8AC3E}">
        <p14:creationId xmlns:p14="http://schemas.microsoft.com/office/powerpoint/2010/main" val="39437909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472A04-7A14-4577-BAC0-6D0DF47FE448}"/>
              </a:ext>
            </a:extLst>
          </p:cNvPr>
          <p:cNvPicPr>
            <a:picLocks noChangeAspect="1"/>
          </p:cNvPicPr>
          <p:nvPr/>
        </p:nvPicPr>
        <p:blipFill rotWithShape="1">
          <a:blip r:embed="rId2"/>
          <a:srcRect t="8495" b="12258"/>
          <a:stretch/>
        </p:blipFill>
        <p:spPr>
          <a:xfrm>
            <a:off x="-1" y="445347"/>
            <a:ext cx="12137923" cy="6412653"/>
          </a:xfrm>
          <a:prstGeom prst="rect">
            <a:avLst/>
          </a:prstGeom>
        </p:spPr>
      </p:pic>
      <p:sp>
        <p:nvSpPr>
          <p:cNvPr id="3" name="TextBox 2">
            <a:extLst>
              <a:ext uri="{FF2B5EF4-FFF2-40B4-BE49-F238E27FC236}">
                <a16:creationId xmlns:a16="http://schemas.microsoft.com/office/drawing/2014/main" id="{3CFB70FA-D3DA-4EC8-9EDD-AC2715BDC56C}"/>
              </a:ext>
            </a:extLst>
          </p:cNvPr>
          <p:cNvSpPr txBox="1"/>
          <p:nvPr/>
        </p:nvSpPr>
        <p:spPr>
          <a:xfrm>
            <a:off x="3209106" y="0"/>
            <a:ext cx="5719707" cy="769441"/>
          </a:xfrm>
          <a:prstGeom prst="rect">
            <a:avLst/>
          </a:prstGeom>
          <a:noFill/>
        </p:spPr>
        <p:txBody>
          <a:bodyPr wrap="none" rtlCol="0">
            <a:spAutoFit/>
          </a:bodyPr>
          <a:lstStyle/>
          <a:p>
            <a:r>
              <a:rPr lang="en-US" sz="4400" dirty="0">
                <a:solidFill>
                  <a:srgbClr val="0070C0"/>
                </a:solidFill>
              </a:rPr>
              <a:t>optometrybusiness.com</a:t>
            </a:r>
          </a:p>
        </p:txBody>
      </p:sp>
      <p:pic>
        <p:nvPicPr>
          <p:cNvPr id="4" name="Picture 3">
            <a:extLst>
              <a:ext uri="{FF2B5EF4-FFF2-40B4-BE49-F238E27FC236}">
                <a16:creationId xmlns:a16="http://schemas.microsoft.com/office/drawing/2014/main" id="{F89852EC-453D-46CD-8EA3-75D4D2D18A38}"/>
              </a:ext>
            </a:extLst>
          </p:cNvPr>
          <p:cNvPicPr>
            <a:picLocks noChangeAspect="1"/>
          </p:cNvPicPr>
          <p:nvPr/>
        </p:nvPicPr>
        <p:blipFill rotWithShape="1">
          <a:blip r:embed="rId3"/>
          <a:srcRect l="43142" t="59462" r="46607" b="25162"/>
          <a:stretch/>
        </p:blipFill>
        <p:spPr>
          <a:xfrm>
            <a:off x="9284109" y="3325761"/>
            <a:ext cx="2094271" cy="2094273"/>
          </a:xfrm>
          <a:prstGeom prst="rect">
            <a:avLst/>
          </a:prstGeom>
        </p:spPr>
      </p:pic>
    </p:spTree>
    <p:extLst>
      <p:ext uri="{BB962C8B-B14F-4D97-AF65-F5344CB8AC3E}">
        <p14:creationId xmlns:p14="http://schemas.microsoft.com/office/powerpoint/2010/main" val="370695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6186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COSTS</a:t>
            </a:r>
          </a:p>
        </p:txBody>
      </p:sp>
      <p:sp>
        <p:nvSpPr>
          <p:cNvPr id="3" name="Content Placeholder 2"/>
          <p:cNvSpPr>
            <a:spLocks noGrp="1"/>
          </p:cNvSpPr>
          <p:nvPr>
            <p:ph idx="1"/>
          </p:nvPr>
        </p:nvSpPr>
        <p:spPr>
          <a:xfrm>
            <a:off x="2152650" y="3238144"/>
            <a:ext cx="7886700" cy="1371600"/>
          </a:xfrm>
        </p:spPr>
        <p:txBody>
          <a:bodyPr>
            <a:normAutofit/>
          </a:bodyPr>
          <a:lstStyle/>
          <a:p>
            <a:pPr marL="0" indent="0" algn="ctr">
              <a:buNone/>
            </a:pPr>
            <a:r>
              <a:rPr lang="en-US" sz="4050" dirty="0"/>
              <a:t>What does it cost you to have a Frame on your </a:t>
            </a:r>
            <a:r>
              <a:rPr lang="en-US" sz="4050" dirty="0" err="1"/>
              <a:t>Frameboard</a:t>
            </a:r>
            <a:r>
              <a:rPr lang="en-US" sz="4050" dirty="0"/>
              <a:t>?</a:t>
            </a:r>
          </a:p>
        </p:txBody>
      </p:sp>
      <p:sp>
        <p:nvSpPr>
          <p:cNvPr id="4" name="Rectangle 3"/>
          <p:cNvSpPr/>
          <p:nvPr/>
        </p:nvSpPr>
        <p:spPr>
          <a:xfrm>
            <a:off x="2344714" y="4165580"/>
            <a:ext cx="4192994" cy="2377574"/>
          </a:xfrm>
          <a:prstGeom prst="rect">
            <a:avLst/>
          </a:prstGeom>
          <a:noFill/>
        </p:spPr>
        <p:txBody>
          <a:bodyPr wrap="square" lIns="68580" tIns="34290" rIns="68580" bIns="34290">
            <a:spAutoFit/>
          </a:bodyPr>
          <a:lstStyle/>
          <a:p>
            <a:pPr algn="ctr"/>
            <a:r>
              <a:rPr lang="en-US" sz="15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$15</a:t>
            </a:r>
          </a:p>
        </p:txBody>
      </p:sp>
      <p:sp>
        <p:nvSpPr>
          <p:cNvPr id="5" name="TextBox 4"/>
          <p:cNvSpPr txBox="1"/>
          <p:nvPr/>
        </p:nvSpPr>
        <p:spPr>
          <a:xfrm>
            <a:off x="6537708" y="4477204"/>
            <a:ext cx="3051669" cy="1754326"/>
          </a:xfrm>
          <a:prstGeom prst="rect">
            <a:avLst/>
          </a:prstGeom>
          <a:noFill/>
        </p:spPr>
        <p:txBody>
          <a:bodyPr wrap="none" rtlCol="0">
            <a:spAutoFit/>
          </a:bodyPr>
          <a:lstStyle/>
          <a:p>
            <a:pPr marL="214313" indent="-214313">
              <a:buFont typeface="Arial" panose="020B0604020202020204" pitchFamily="34" charset="0"/>
              <a:buChar char="•"/>
            </a:pPr>
            <a:r>
              <a:rPr lang="en-US" dirty="0">
                <a:solidFill>
                  <a:srgbClr val="002060"/>
                </a:solidFill>
              </a:rPr>
              <a:t>Ordering the frame</a:t>
            </a:r>
          </a:p>
          <a:p>
            <a:pPr marL="214313" indent="-214313">
              <a:buFont typeface="Arial" panose="020B0604020202020204" pitchFamily="34" charset="0"/>
              <a:buChar char="•"/>
            </a:pPr>
            <a:r>
              <a:rPr lang="en-US" dirty="0">
                <a:solidFill>
                  <a:srgbClr val="002060"/>
                </a:solidFill>
              </a:rPr>
              <a:t>Unpacking the frame</a:t>
            </a:r>
          </a:p>
          <a:p>
            <a:pPr marL="214313" indent="-214313">
              <a:buFont typeface="Arial" panose="020B0604020202020204" pitchFamily="34" charset="0"/>
              <a:buChar char="•"/>
            </a:pPr>
            <a:r>
              <a:rPr lang="en-US" dirty="0">
                <a:solidFill>
                  <a:srgbClr val="002060"/>
                </a:solidFill>
              </a:rPr>
              <a:t>Checking in the frame</a:t>
            </a:r>
          </a:p>
          <a:p>
            <a:pPr marL="214313" indent="-214313">
              <a:buFont typeface="Arial" panose="020B0604020202020204" pitchFamily="34" charset="0"/>
              <a:buChar char="•"/>
            </a:pPr>
            <a:r>
              <a:rPr lang="en-US" dirty="0">
                <a:solidFill>
                  <a:srgbClr val="002060"/>
                </a:solidFill>
              </a:rPr>
              <a:t>Adjusting the frame</a:t>
            </a:r>
          </a:p>
          <a:p>
            <a:pPr marL="214313" indent="-214313">
              <a:buFont typeface="Arial" panose="020B0604020202020204" pitchFamily="34" charset="0"/>
              <a:buChar char="•"/>
            </a:pPr>
            <a:r>
              <a:rPr lang="en-US" dirty="0">
                <a:solidFill>
                  <a:srgbClr val="002060"/>
                </a:solidFill>
              </a:rPr>
              <a:t>Putting the frame on display</a:t>
            </a:r>
          </a:p>
          <a:p>
            <a:pPr marL="214313" indent="-214313">
              <a:buFont typeface="Arial" panose="020B0604020202020204" pitchFamily="34" charset="0"/>
              <a:buChar char="•"/>
            </a:pPr>
            <a:r>
              <a:rPr lang="en-US" dirty="0">
                <a:solidFill>
                  <a:srgbClr val="002060"/>
                </a:solidFill>
              </a:rPr>
              <a:t>Cleaning the frame</a:t>
            </a:r>
          </a:p>
        </p:txBody>
      </p:sp>
      <p:pic>
        <p:nvPicPr>
          <p:cNvPr id="2050" name="Picture 2" descr="http://mayocms.cws.net/content/opticalstore.mayoclinic.org/images/frame%20bo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273" y="0"/>
            <a:ext cx="7542727"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187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additive="base">
                                        <p:cTn id="32"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AFCB42-B1A2-4AD8-AC81-08CC72276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197" y="685800"/>
            <a:ext cx="9174171" cy="6023228"/>
          </a:xfrm>
          <a:prstGeom prst="rect">
            <a:avLst/>
          </a:prstGeom>
        </p:spPr>
      </p:pic>
      <p:sp>
        <p:nvSpPr>
          <p:cNvPr id="2" name="Title 1">
            <a:extLst>
              <a:ext uri="{FF2B5EF4-FFF2-40B4-BE49-F238E27FC236}">
                <a16:creationId xmlns:a16="http://schemas.microsoft.com/office/drawing/2014/main" id="{962282DD-FD66-4A2E-9C57-EE3E5C9511EF}"/>
              </a:ext>
            </a:extLst>
          </p:cNvPr>
          <p:cNvSpPr>
            <a:spLocks noGrp="1"/>
          </p:cNvSpPr>
          <p:nvPr>
            <p:ph type="title"/>
          </p:nvPr>
        </p:nvSpPr>
        <p:spPr/>
        <p:txBody>
          <a:bodyPr/>
          <a:lstStyle/>
          <a:p>
            <a:r>
              <a:rPr lang="en-US" dirty="0"/>
              <a:t>How do you price frames?</a:t>
            </a:r>
          </a:p>
        </p:txBody>
      </p:sp>
      <p:sp>
        <p:nvSpPr>
          <p:cNvPr id="3" name="TextBox 2">
            <a:extLst>
              <a:ext uri="{FF2B5EF4-FFF2-40B4-BE49-F238E27FC236}">
                <a16:creationId xmlns:a16="http://schemas.microsoft.com/office/drawing/2014/main" id="{850D6E97-D96D-4867-B402-9DF09E5CCD65}"/>
              </a:ext>
            </a:extLst>
          </p:cNvPr>
          <p:cNvSpPr txBox="1"/>
          <p:nvPr/>
        </p:nvSpPr>
        <p:spPr>
          <a:xfrm>
            <a:off x="1011289" y="5906729"/>
            <a:ext cx="10342511" cy="646331"/>
          </a:xfrm>
          <a:prstGeom prst="rect">
            <a:avLst/>
          </a:prstGeom>
          <a:noFill/>
        </p:spPr>
        <p:txBody>
          <a:bodyPr wrap="none" rtlCol="0">
            <a:spAutoFit/>
          </a:bodyPr>
          <a:lstStyle/>
          <a:p>
            <a:r>
              <a:rPr lang="en-US" sz="3600" dirty="0"/>
              <a:t>Cost x Variable                              Market Determination</a:t>
            </a:r>
          </a:p>
        </p:txBody>
      </p:sp>
    </p:spTree>
    <p:extLst>
      <p:ext uri="{BB962C8B-B14F-4D97-AF65-F5344CB8AC3E}">
        <p14:creationId xmlns:p14="http://schemas.microsoft.com/office/powerpoint/2010/main" val="67264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4034" t="21508" r="30156" b="20895"/>
          <a:stretch/>
        </p:blipFill>
        <p:spPr>
          <a:xfrm>
            <a:off x="0" y="-101378"/>
            <a:ext cx="12191999" cy="7074370"/>
          </a:xfrm>
          <a:prstGeom prst="rect">
            <a:avLst/>
          </a:prstGeom>
        </p:spPr>
      </p:pic>
    </p:spTree>
    <p:extLst>
      <p:ext uri="{BB962C8B-B14F-4D97-AF65-F5344CB8AC3E}">
        <p14:creationId xmlns:p14="http://schemas.microsoft.com/office/powerpoint/2010/main" val="874094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What is the minimum number of frames of any line to display on your </a:t>
            </a:r>
            <a:r>
              <a:rPr lang="en-US" dirty="0" err="1"/>
              <a:t>frameboard</a:t>
            </a:r>
            <a:r>
              <a:rPr lang="en-US" dirty="0"/>
              <a:t>?</a:t>
            </a:r>
          </a:p>
        </p:txBody>
      </p:sp>
      <p:pic>
        <p:nvPicPr>
          <p:cNvPr id="3076" name="Picture 4" descr="https://s-media-cache-ak0.pinimg.com/236x/62/8f/ca/628fca4ea5fb4d61e7daced824b595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020" y="1690688"/>
            <a:ext cx="4368621" cy="49424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18910" y="2416166"/>
            <a:ext cx="4910319" cy="2400657"/>
          </a:xfrm>
          <a:prstGeom prst="rect">
            <a:avLst/>
          </a:prstGeom>
          <a:noFill/>
        </p:spPr>
        <p:txBody>
          <a:bodyPr wrap="none" lIns="91440" tIns="45720" rIns="91440" bIns="45720">
            <a:spAutoFit/>
          </a:bodyPr>
          <a:lstStyle/>
          <a:p>
            <a:pPr algn="ctr"/>
            <a:r>
              <a:rPr lang="en-US" sz="15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14/28</a:t>
            </a:r>
          </a:p>
        </p:txBody>
      </p:sp>
      <p:sp>
        <p:nvSpPr>
          <p:cNvPr id="3" name="TextBox 2">
            <a:extLst>
              <a:ext uri="{FF2B5EF4-FFF2-40B4-BE49-F238E27FC236}">
                <a16:creationId xmlns:a16="http://schemas.microsoft.com/office/drawing/2014/main" id="{A8E4AC79-FCF0-43B0-AEFB-7EA4C7BE1C8F}"/>
              </a:ext>
            </a:extLst>
          </p:cNvPr>
          <p:cNvSpPr txBox="1"/>
          <p:nvPr/>
        </p:nvSpPr>
        <p:spPr>
          <a:xfrm>
            <a:off x="1382823" y="2027903"/>
            <a:ext cx="444352" cy="4401205"/>
          </a:xfrm>
          <a:prstGeom prst="rect">
            <a:avLst/>
          </a:prstGeom>
          <a:noFill/>
        </p:spPr>
        <p:txBody>
          <a:bodyPr wrap="none" rtlCol="0">
            <a:spAutoFit/>
          </a:bodyPr>
          <a:lstStyle/>
          <a:p>
            <a:pPr algn="r"/>
            <a:r>
              <a:rPr lang="en-US" sz="2000" dirty="0"/>
              <a:t>1</a:t>
            </a:r>
          </a:p>
          <a:p>
            <a:pPr algn="r"/>
            <a:r>
              <a:rPr lang="en-US" sz="2000" dirty="0"/>
              <a:t>2</a:t>
            </a:r>
          </a:p>
          <a:p>
            <a:pPr algn="r"/>
            <a:r>
              <a:rPr lang="en-US" sz="2000" dirty="0"/>
              <a:t>3</a:t>
            </a:r>
          </a:p>
          <a:p>
            <a:pPr algn="r"/>
            <a:r>
              <a:rPr lang="en-US" sz="2000" dirty="0"/>
              <a:t>4</a:t>
            </a:r>
          </a:p>
          <a:p>
            <a:pPr algn="r"/>
            <a:r>
              <a:rPr lang="en-US" sz="2000" dirty="0"/>
              <a:t>5</a:t>
            </a:r>
          </a:p>
          <a:p>
            <a:pPr algn="r"/>
            <a:r>
              <a:rPr lang="en-US" sz="2000" dirty="0"/>
              <a:t>6</a:t>
            </a:r>
          </a:p>
          <a:p>
            <a:pPr algn="r"/>
            <a:r>
              <a:rPr lang="en-US" sz="2000" dirty="0"/>
              <a:t>7</a:t>
            </a:r>
          </a:p>
          <a:p>
            <a:pPr algn="r"/>
            <a:r>
              <a:rPr lang="en-US" sz="2000" dirty="0"/>
              <a:t>8</a:t>
            </a:r>
          </a:p>
          <a:p>
            <a:pPr algn="r"/>
            <a:r>
              <a:rPr lang="en-US" sz="2000" dirty="0"/>
              <a:t>9</a:t>
            </a:r>
          </a:p>
          <a:p>
            <a:pPr algn="r"/>
            <a:r>
              <a:rPr lang="en-US" sz="2000" dirty="0"/>
              <a:t>10</a:t>
            </a:r>
          </a:p>
          <a:p>
            <a:pPr algn="r"/>
            <a:r>
              <a:rPr lang="en-US" sz="2000" dirty="0"/>
              <a:t>11</a:t>
            </a:r>
          </a:p>
          <a:p>
            <a:pPr algn="r"/>
            <a:r>
              <a:rPr lang="en-US" sz="2000" dirty="0"/>
              <a:t>12</a:t>
            </a:r>
          </a:p>
          <a:p>
            <a:pPr algn="r"/>
            <a:r>
              <a:rPr lang="en-US" sz="2000" dirty="0"/>
              <a:t>13</a:t>
            </a:r>
          </a:p>
          <a:p>
            <a:pPr algn="r"/>
            <a:r>
              <a:rPr lang="en-US" sz="2000" dirty="0"/>
              <a:t>14</a:t>
            </a:r>
          </a:p>
        </p:txBody>
      </p:sp>
      <p:sp>
        <p:nvSpPr>
          <p:cNvPr id="5" name="Arrow: Up 4">
            <a:extLst>
              <a:ext uri="{FF2B5EF4-FFF2-40B4-BE49-F238E27FC236}">
                <a16:creationId xmlns:a16="http://schemas.microsoft.com/office/drawing/2014/main" id="{EF70BFC6-7CCA-45DB-A307-DDD378323986}"/>
              </a:ext>
            </a:extLst>
          </p:cNvPr>
          <p:cNvSpPr/>
          <p:nvPr/>
        </p:nvSpPr>
        <p:spPr>
          <a:xfrm>
            <a:off x="9920378" y="4635260"/>
            <a:ext cx="1532806" cy="11444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814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1930-99C8-4570-8E2E-D9AAE4A81816}"/>
              </a:ext>
            </a:extLst>
          </p:cNvPr>
          <p:cNvSpPr>
            <a:spLocks noGrp="1"/>
          </p:cNvSpPr>
          <p:nvPr>
            <p:ph type="title"/>
          </p:nvPr>
        </p:nvSpPr>
        <p:spPr>
          <a:xfrm>
            <a:off x="2356447" y="449766"/>
            <a:ext cx="7351143" cy="1325563"/>
          </a:xfrm>
        </p:spPr>
        <p:txBody>
          <a:bodyPr/>
          <a:lstStyle/>
          <a:p>
            <a:pPr algn="ctr"/>
            <a:r>
              <a:rPr lang="en-US" dirty="0"/>
              <a:t>How many times per year should a frame line turn?</a:t>
            </a:r>
          </a:p>
        </p:txBody>
      </p:sp>
      <p:pic>
        <p:nvPicPr>
          <p:cNvPr id="4" name="Picture 3">
            <a:extLst>
              <a:ext uri="{FF2B5EF4-FFF2-40B4-BE49-F238E27FC236}">
                <a16:creationId xmlns:a16="http://schemas.microsoft.com/office/drawing/2014/main" id="{6D586D92-AFD2-44B0-AFA6-9C3397C6D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8313" y="1605116"/>
            <a:ext cx="4987413" cy="4987413"/>
          </a:xfrm>
          <a:prstGeom prst="rect">
            <a:avLst/>
          </a:prstGeom>
        </p:spPr>
      </p:pic>
    </p:spTree>
    <p:extLst>
      <p:ext uri="{BB962C8B-B14F-4D97-AF65-F5344CB8AC3E}">
        <p14:creationId xmlns:p14="http://schemas.microsoft.com/office/powerpoint/2010/main" val="2960564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Frame Distribution</a:t>
            </a:r>
          </a:p>
        </p:txBody>
      </p:sp>
      <p:sp>
        <p:nvSpPr>
          <p:cNvPr id="3" name="Content Placeholder 2"/>
          <p:cNvSpPr>
            <a:spLocks noGrp="1"/>
          </p:cNvSpPr>
          <p:nvPr>
            <p:ph idx="1"/>
          </p:nvPr>
        </p:nvSpPr>
        <p:spPr>
          <a:xfrm>
            <a:off x="838200" y="2624959"/>
            <a:ext cx="10515600" cy="3552004"/>
          </a:xfrm>
        </p:spPr>
        <p:txBody>
          <a:bodyPr>
            <a:normAutofit/>
          </a:bodyPr>
          <a:lstStyle/>
          <a:p>
            <a:pPr marL="0" indent="0" algn="ctr">
              <a:buNone/>
            </a:pPr>
            <a:r>
              <a:rPr lang="en-US" sz="12500" dirty="0"/>
              <a:t>40 – 30 – 30 </a:t>
            </a:r>
          </a:p>
        </p:txBody>
      </p:sp>
    </p:spTree>
    <p:extLst>
      <p:ext uri="{BB962C8B-B14F-4D97-AF65-F5344CB8AC3E}">
        <p14:creationId xmlns:p14="http://schemas.microsoft.com/office/powerpoint/2010/main" val="2352152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060167" y="2127638"/>
            <a:ext cx="4899804" cy="3866540"/>
          </a:xfrm>
        </p:spPr>
        <p:txBody>
          <a:bodyPr>
            <a:normAutofit fontScale="92500" lnSpcReduction="10000"/>
          </a:bodyPr>
          <a:lstStyle/>
          <a:p>
            <a:pPr marL="0" indent="0">
              <a:buNone/>
            </a:pPr>
            <a:r>
              <a:rPr lang="en-US" sz="3200" dirty="0"/>
              <a:t>$0-200       		22%</a:t>
            </a:r>
          </a:p>
          <a:p>
            <a:pPr marL="0" indent="0">
              <a:buNone/>
            </a:pPr>
            <a:r>
              <a:rPr lang="en-US" sz="3200" dirty="0"/>
              <a:t>$201-280 		37%</a:t>
            </a:r>
          </a:p>
          <a:p>
            <a:pPr marL="0" indent="0">
              <a:buNone/>
            </a:pPr>
            <a:r>
              <a:rPr lang="en-US" sz="3200" dirty="0"/>
              <a:t>$281-360  		18%</a:t>
            </a:r>
          </a:p>
          <a:p>
            <a:pPr marL="0" indent="0">
              <a:buNone/>
            </a:pPr>
            <a:r>
              <a:rPr lang="en-US" sz="3200" dirty="0"/>
              <a:t>$361-449  		13% </a:t>
            </a:r>
          </a:p>
          <a:p>
            <a:pPr marL="0" indent="0">
              <a:buNone/>
            </a:pPr>
            <a:r>
              <a:rPr lang="en-US" sz="3200" u="sng" dirty="0"/>
              <a:t>&gt;</a:t>
            </a:r>
            <a:r>
              <a:rPr lang="en-US" sz="3200" dirty="0"/>
              <a:t> $450       		10%</a:t>
            </a:r>
          </a:p>
          <a:p>
            <a:endParaRPr lang="en-US" dirty="0"/>
          </a:p>
        </p:txBody>
      </p:sp>
      <p:sp>
        <p:nvSpPr>
          <p:cNvPr id="3" name="Text Placeholder 2"/>
          <p:cNvSpPr>
            <a:spLocks noGrp="1"/>
          </p:cNvSpPr>
          <p:nvPr>
            <p:ph type="body" sz="quarter" idx="15"/>
          </p:nvPr>
        </p:nvSpPr>
        <p:spPr>
          <a:xfrm>
            <a:off x="0" y="707023"/>
            <a:ext cx="12192000" cy="1104524"/>
          </a:xfrm>
        </p:spPr>
        <p:txBody>
          <a:bodyPr/>
          <a:lstStyle/>
          <a:p>
            <a:pPr algn="ctr"/>
            <a:r>
              <a:rPr lang="en-US" dirty="0"/>
              <a:t>FRAMEBOARD DISTRIBUTION</a:t>
            </a:r>
          </a:p>
          <a:p>
            <a:pPr algn="ctr"/>
            <a:r>
              <a:rPr lang="en-US" sz="2800" b="0" dirty="0"/>
              <a:t>Sample practice</a:t>
            </a:r>
          </a:p>
        </p:txBody>
      </p:sp>
    </p:spTree>
    <p:extLst>
      <p:ext uri="{BB962C8B-B14F-4D97-AF65-F5344CB8AC3E}">
        <p14:creationId xmlns:p14="http://schemas.microsoft.com/office/powerpoint/2010/main" val="3373332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FRAMEBOARD MANAGEMENT</a:t>
            </a:r>
          </a:p>
        </p:txBody>
      </p:sp>
      <p:graphicFrame>
        <p:nvGraphicFramePr>
          <p:cNvPr id="4" name="Content Placeholder 3"/>
          <p:cNvGraphicFramePr>
            <a:graphicFrameLocks noGrp="1"/>
          </p:cNvGraphicFramePr>
          <p:nvPr>
            <p:ph idx="1"/>
            <p:extLst/>
          </p:nvPr>
        </p:nvGraphicFramePr>
        <p:xfrm>
          <a:off x="3070001" y="1181681"/>
          <a:ext cx="6051998" cy="5029200"/>
        </p:xfrm>
        <a:graphic>
          <a:graphicData uri="http://schemas.openxmlformats.org/drawingml/2006/table">
            <a:tbl>
              <a:tblPr firstRow="1" bandRow="1">
                <a:tableStyleId>{5C22544A-7EE6-4342-B048-85BDC9FD1C3A}</a:tableStyleId>
              </a:tblPr>
              <a:tblGrid>
                <a:gridCol w="2175456">
                  <a:extLst>
                    <a:ext uri="{9D8B030D-6E8A-4147-A177-3AD203B41FA5}">
                      <a16:colId xmlns:a16="http://schemas.microsoft.com/office/drawing/2014/main" val="20000"/>
                    </a:ext>
                  </a:extLst>
                </a:gridCol>
                <a:gridCol w="1938271">
                  <a:extLst>
                    <a:ext uri="{9D8B030D-6E8A-4147-A177-3AD203B41FA5}">
                      <a16:colId xmlns:a16="http://schemas.microsoft.com/office/drawing/2014/main" val="20001"/>
                    </a:ext>
                  </a:extLst>
                </a:gridCol>
                <a:gridCol w="1938271">
                  <a:extLst>
                    <a:ext uri="{9D8B030D-6E8A-4147-A177-3AD203B41FA5}">
                      <a16:colId xmlns:a16="http://schemas.microsoft.com/office/drawing/2014/main" val="20002"/>
                    </a:ext>
                  </a:extLst>
                </a:gridCol>
              </a:tblGrid>
              <a:tr h="370840">
                <a:tc>
                  <a:txBody>
                    <a:bodyPr/>
                    <a:lstStyle/>
                    <a:p>
                      <a:pPr algn="ctr"/>
                      <a:r>
                        <a:rPr lang="en-US" sz="2400" dirty="0"/>
                        <a:t>PRICE POINT</a:t>
                      </a:r>
                    </a:p>
                  </a:txBody>
                  <a:tcPr/>
                </a:tc>
                <a:tc>
                  <a:txBody>
                    <a:bodyPr/>
                    <a:lstStyle/>
                    <a:p>
                      <a:pPr algn="ctr"/>
                      <a:r>
                        <a:rPr lang="en-US" sz="2400" dirty="0"/>
                        <a:t>HOW MANY</a:t>
                      </a:r>
                    </a:p>
                  </a:txBody>
                  <a:tcPr/>
                </a:tc>
                <a:tc>
                  <a:txBody>
                    <a:bodyPr/>
                    <a:lstStyle/>
                    <a:p>
                      <a:pPr algn="ctr"/>
                      <a:r>
                        <a:rPr lang="en-US" sz="2400" dirty="0"/>
                        <a:t># SOLD</a:t>
                      </a:r>
                    </a:p>
                  </a:txBody>
                  <a:tcPr/>
                </a:tc>
                <a:extLst>
                  <a:ext uri="{0D108BD9-81ED-4DB2-BD59-A6C34878D82A}">
                    <a16:rowId xmlns:a16="http://schemas.microsoft.com/office/drawing/2014/main" val="10000"/>
                  </a:ext>
                </a:extLst>
              </a:tr>
              <a:tr h="370840">
                <a:tc>
                  <a:txBody>
                    <a:bodyPr/>
                    <a:lstStyle/>
                    <a:p>
                      <a:pPr algn="ctr"/>
                      <a:r>
                        <a:rPr lang="en-US" sz="2400" dirty="0"/>
                        <a:t>&gt; $500</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1"/>
                  </a:ext>
                </a:extLst>
              </a:tr>
              <a:tr h="370840">
                <a:tc>
                  <a:txBody>
                    <a:bodyPr/>
                    <a:lstStyle/>
                    <a:p>
                      <a:pPr algn="ctr"/>
                      <a:r>
                        <a:rPr lang="en-US" sz="2400" dirty="0"/>
                        <a:t>$450 - $499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2"/>
                  </a:ext>
                </a:extLst>
              </a:tr>
              <a:tr h="370840">
                <a:tc>
                  <a:txBody>
                    <a:bodyPr/>
                    <a:lstStyle/>
                    <a:p>
                      <a:pPr algn="ctr"/>
                      <a:r>
                        <a:rPr lang="en-US" sz="2400" dirty="0"/>
                        <a:t>$400 - $449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3"/>
                  </a:ext>
                </a:extLst>
              </a:tr>
              <a:tr h="370840">
                <a:tc>
                  <a:txBody>
                    <a:bodyPr/>
                    <a:lstStyle/>
                    <a:p>
                      <a:pPr algn="ctr"/>
                      <a:r>
                        <a:rPr lang="en-US" sz="2400" dirty="0"/>
                        <a:t>$350 - $399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4"/>
                  </a:ext>
                </a:extLst>
              </a:tr>
              <a:tr h="370840">
                <a:tc>
                  <a:txBody>
                    <a:bodyPr/>
                    <a:lstStyle/>
                    <a:p>
                      <a:pPr algn="ctr"/>
                      <a:r>
                        <a:rPr lang="en-US" sz="2400" dirty="0"/>
                        <a:t>$300 - $349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5"/>
                  </a:ext>
                </a:extLst>
              </a:tr>
              <a:tr h="370840">
                <a:tc>
                  <a:txBody>
                    <a:bodyPr/>
                    <a:lstStyle/>
                    <a:p>
                      <a:pPr algn="ctr"/>
                      <a:r>
                        <a:rPr lang="en-US" sz="2400" dirty="0"/>
                        <a:t>$250 - $299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6"/>
                  </a:ext>
                </a:extLst>
              </a:tr>
              <a:tr h="370840">
                <a:tc>
                  <a:txBody>
                    <a:bodyPr/>
                    <a:lstStyle/>
                    <a:p>
                      <a:pPr algn="ctr"/>
                      <a:r>
                        <a:rPr lang="en-US" sz="2400" dirty="0"/>
                        <a:t>$200 - $249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7"/>
                  </a:ext>
                </a:extLst>
              </a:tr>
              <a:tr h="370840">
                <a:tc>
                  <a:txBody>
                    <a:bodyPr/>
                    <a:lstStyle/>
                    <a:p>
                      <a:pPr algn="ctr"/>
                      <a:r>
                        <a:rPr lang="en-US" sz="2400" dirty="0"/>
                        <a:t>$150 - $199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8"/>
                  </a:ext>
                </a:extLst>
              </a:tr>
              <a:tr h="370840">
                <a:tc>
                  <a:txBody>
                    <a:bodyPr/>
                    <a:lstStyle/>
                    <a:p>
                      <a:pPr algn="ctr"/>
                      <a:r>
                        <a:rPr lang="en-US" sz="2400" dirty="0"/>
                        <a:t>$100 - $149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9"/>
                  </a:ext>
                </a:extLst>
              </a:tr>
              <a:tr h="370840">
                <a:tc>
                  <a:txBody>
                    <a:bodyPr/>
                    <a:lstStyle/>
                    <a:p>
                      <a:pPr algn="ctr"/>
                      <a:r>
                        <a:rPr lang="en-US" sz="2400" dirty="0"/>
                        <a:t>&lt;$100</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77643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349" y="1262131"/>
            <a:ext cx="4377744" cy="2034862"/>
          </a:xfrm>
        </p:spPr>
        <p:txBody>
          <a:bodyPr>
            <a:normAutofit/>
          </a:bodyPr>
          <a:lstStyle/>
          <a:p>
            <a:pPr algn="ctr"/>
            <a:r>
              <a:rPr lang="en-US" b="1" dirty="0">
                <a:solidFill>
                  <a:srgbClr val="7030A0"/>
                </a:solidFill>
              </a:rPr>
              <a:t>Fashion Forward</a:t>
            </a:r>
            <a:br>
              <a:rPr lang="en-US" b="1" dirty="0">
                <a:solidFill>
                  <a:srgbClr val="7030A0"/>
                </a:solidFill>
              </a:rPr>
            </a:br>
            <a:r>
              <a:rPr lang="en-US" b="1" dirty="0">
                <a:solidFill>
                  <a:srgbClr val="7030A0"/>
                </a:solidFill>
              </a:rPr>
              <a:t>Contemporary</a:t>
            </a:r>
            <a:br>
              <a:rPr lang="en-US" b="1" dirty="0">
                <a:solidFill>
                  <a:srgbClr val="7030A0"/>
                </a:solidFill>
              </a:rPr>
            </a:br>
            <a:r>
              <a:rPr lang="en-US" b="1" dirty="0">
                <a:solidFill>
                  <a:srgbClr val="7030A0"/>
                </a:solidFill>
              </a:rPr>
              <a:t>Conservative</a:t>
            </a:r>
          </a:p>
        </p:txBody>
      </p:sp>
      <p:graphicFrame>
        <p:nvGraphicFramePr>
          <p:cNvPr id="4" name="Content Placeholder 3"/>
          <p:cNvGraphicFramePr>
            <a:graphicFrameLocks noGrp="1"/>
          </p:cNvGraphicFramePr>
          <p:nvPr>
            <p:ph idx="1"/>
            <p:extLst/>
          </p:nvPr>
        </p:nvGraphicFramePr>
        <p:xfrm>
          <a:off x="5413956" y="662781"/>
          <a:ext cx="6051998" cy="5486400"/>
        </p:xfrm>
        <a:graphic>
          <a:graphicData uri="http://schemas.openxmlformats.org/drawingml/2006/table">
            <a:tbl>
              <a:tblPr firstRow="1" bandRow="1">
                <a:tableStyleId>{5C22544A-7EE6-4342-B048-85BDC9FD1C3A}</a:tableStyleId>
              </a:tblPr>
              <a:tblGrid>
                <a:gridCol w="2175456">
                  <a:extLst>
                    <a:ext uri="{9D8B030D-6E8A-4147-A177-3AD203B41FA5}">
                      <a16:colId xmlns:a16="http://schemas.microsoft.com/office/drawing/2014/main" val="20000"/>
                    </a:ext>
                  </a:extLst>
                </a:gridCol>
                <a:gridCol w="1938271">
                  <a:extLst>
                    <a:ext uri="{9D8B030D-6E8A-4147-A177-3AD203B41FA5}">
                      <a16:colId xmlns:a16="http://schemas.microsoft.com/office/drawing/2014/main" val="20001"/>
                    </a:ext>
                  </a:extLst>
                </a:gridCol>
                <a:gridCol w="1938271">
                  <a:extLst>
                    <a:ext uri="{9D8B030D-6E8A-4147-A177-3AD203B41FA5}">
                      <a16:colId xmlns:a16="http://schemas.microsoft.com/office/drawing/2014/main" val="20002"/>
                    </a:ext>
                  </a:extLst>
                </a:gridCol>
              </a:tblGrid>
              <a:tr h="370840">
                <a:tc gridSpan="3">
                  <a:txBody>
                    <a:bodyPr/>
                    <a:lstStyle/>
                    <a:p>
                      <a:pPr algn="ctr"/>
                      <a:r>
                        <a:rPr lang="en-US" sz="2400" dirty="0"/>
                        <a:t>CONSERVATIVE</a:t>
                      </a:r>
                    </a:p>
                  </a:txBody>
                  <a:tcPr/>
                </a:tc>
                <a:tc hMerge="1">
                  <a:txBody>
                    <a:bodyPr/>
                    <a:lstStyle/>
                    <a:p>
                      <a:pPr algn="ctr"/>
                      <a:endParaRPr lang="en-US" sz="2400"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pPr algn="ctr"/>
                      <a:r>
                        <a:rPr lang="en-US" sz="2400" dirty="0"/>
                        <a:t>PRICE POINT</a:t>
                      </a:r>
                    </a:p>
                  </a:txBody>
                  <a:tcPr/>
                </a:tc>
                <a:tc>
                  <a:txBody>
                    <a:bodyPr/>
                    <a:lstStyle/>
                    <a:p>
                      <a:pPr algn="ctr"/>
                      <a:r>
                        <a:rPr lang="en-US" sz="2400" dirty="0"/>
                        <a:t>HOW MANY</a:t>
                      </a:r>
                    </a:p>
                  </a:txBody>
                  <a:tcPr/>
                </a:tc>
                <a:tc>
                  <a:txBody>
                    <a:bodyPr/>
                    <a:lstStyle/>
                    <a:p>
                      <a:pPr algn="ctr"/>
                      <a:r>
                        <a:rPr lang="en-US" sz="2400" dirty="0"/>
                        <a:t># SOLD</a:t>
                      </a:r>
                    </a:p>
                  </a:txBody>
                  <a:tcPr/>
                </a:tc>
                <a:extLst>
                  <a:ext uri="{0D108BD9-81ED-4DB2-BD59-A6C34878D82A}">
                    <a16:rowId xmlns:a16="http://schemas.microsoft.com/office/drawing/2014/main" val="10001"/>
                  </a:ext>
                </a:extLst>
              </a:tr>
              <a:tr h="370840">
                <a:tc>
                  <a:txBody>
                    <a:bodyPr/>
                    <a:lstStyle/>
                    <a:p>
                      <a:pPr algn="ctr"/>
                      <a:r>
                        <a:rPr lang="en-US" sz="2400" dirty="0"/>
                        <a:t>&gt; $500</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2"/>
                  </a:ext>
                </a:extLst>
              </a:tr>
              <a:tr h="370840">
                <a:tc>
                  <a:txBody>
                    <a:bodyPr/>
                    <a:lstStyle/>
                    <a:p>
                      <a:pPr algn="ctr"/>
                      <a:r>
                        <a:rPr lang="en-US" sz="2400" dirty="0"/>
                        <a:t>$450 - $499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3"/>
                  </a:ext>
                </a:extLst>
              </a:tr>
              <a:tr h="370840">
                <a:tc>
                  <a:txBody>
                    <a:bodyPr/>
                    <a:lstStyle/>
                    <a:p>
                      <a:pPr algn="ctr"/>
                      <a:r>
                        <a:rPr lang="en-US" sz="2400" dirty="0"/>
                        <a:t>$400 - $449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4"/>
                  </a:ext>
                </a:extLst>
              </a:tr>
              <a:tr h="370840">
                <a:tc>
                  <a:txBody>
                    <a:bodyPr/>
                    <a:lstStyle/>
                    <a:p>
                      <a:pPr algn="ctr"/>
                      <a:r>
                        <a:rPr lang="en-US" sz="2400" dirty="0"/>
                        <a:t>$350 - $399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5"/>
                  </a:ext>
                </a:extLst>
              </a:tr>
              <a:tr h="370840">
                <a:tc>
                  <a:txBody>
                    <a:bodyPr/>
                    <a:lstStyle/>
                    <a:p>
                      <a:pPr algn="ctr"/>
                      <a:r>
                        <a:rPr lang="en-US" sz="2400" dirty="0"/>
                        <a:t>$300 - $349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6"/>
                  </a:ext>
                </a:extLst>
              </a:tr>
              <a:tr h="370840">
                <a:tc>
                  <a:txBody>
                    <a:bodyPr/>
                    <a:lstStyle/>
                    <a:p>
                      <a:pPr algn="ctr"/>
                      <a:r>
                        <a:rPr lang="en-US" sz="2400" dirty="0"/>
                        <a:t>$250 - $299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7"/>
                  </a:ext>
                </a:extLst>
              </a:tr>
              <a:tr h="370840">
                <a:tc>
                  <a:txBody>
                    <a:bodyPr/>
                    <a:lstStyle/>
                    <a:p>
                      <a:pPr algn="ctr"/>
                      <a:r>
                        <a:rPr lang="en-US" sz="2400" dirty="0"/>
                        <a:t>$200 - $249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8"/>
                  </a:ext>
                </a:extLst>
              </a:tr>
              <a:tr h="370840">
                <a:tc>
                  <a:txBody>
                    <a:bodyPr/>
                    <a:lstStyle/>
                    <a:p>
                      <a:pPr algn="ctr"/>
                      <a:r>
                        <a:rPr lang="en-US" sz="2400" dirty="0"/>
                        <a:t>$150 - $199</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009"/>
                  </a:ext>
                </a:extLst>
              </a:tr>
              <a:tr h="370840">
                <a:tc>
                  <a:txBody>
                    <a:bodyPr/>
                    <a:lstStyle/>
                    <a:p>
                      <a:pPr algn="ctr"/>
                      <a:r>
                        <a:rPr lang="en-US" sz="2400" dirty="0"/>
                        <a:t>$100 - $149</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0"/>
                  </a:ext>
                </a:extLst>
              </a:tr>
              <a:tr h="370840">
                <a:tc>
                  <a:txBody>
                    <a:bodyPr/>
                    <a:lstStyle/>
                    <a:p>
                      <a:pPr algn="ctr"/>
                      <a:r>
                        <a:rPr lang="en-US" sz="2400" dirty="0"/>
                        <a:t>&lt;$100</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11"/>
                  </a:ext>
                </a:extLst>
              </a:tr>
            </a:tbl>
          </a:graphicData>
        </a:graphic>
      </p:graphicFrame>
      <p:sp>
        <p:nvSpPr>
          <p:cNvPr id="5" name="Title 1"/>
          <p:cNvSpPr txBox="1">
            <a:spLocks/>
          </p:cNvSpPr>
          <p:nvPr/>
        </p:nvSpPr>
        <p:spPr>
          <a:xfrm>
            <a:off x="503349" y="3830983"/>
            <a:ext cx="4377744" cy="2034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B0F0"/>
                </a:solidFill>
              </a:rPr>
              <a:t>MEN’s</a:t>
            </a:r>
          </a:p>
          <a:p>
            <a:pPr algn="ctr"/>
            <a:r>
              <a:rPr lang="en-US" b="1" dirty="0">
                <a:solidFill>
                  <a:srgbClr val="00B0F0"/>
                </a:solidFill>
              </a:rPr>
              <a:t>WOMEN’s</a:t>
            </a:r>
          </a:p>
          <a:p>
            <a:pPr algn="ctr"/>
            <a:r>
              <a:rPr lang="en-US" b="1" dirty="0">
                <a:solidFill>
                  <a:srgbClr val="00B0F0"/>
                </a:solidFill>
              </a:rPr>
              <a:t>UNISEX</a:t>
            </a:r>
          </a:p>
        </p:txBody>
      </p:sp>
    </p:spTree>
    <p:extLst>
      <p:ext uri="{BB962C8B-B14F-4D97-AF65-F5344CB8AC3E}">
        <p14:creationId xmlns:p14="http://schemas.microsoft.com/office/powerpoint/2010/main" val="811190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solidFill>
                  <a:srgbClr val="0047D6"/>
                </a:solidFill>
              </a:rPr>
              <a:t>Create Profit Centers</a:t>
            </a:r>
          </a:p>
        </p:txBody>
      </p:sp>
      <p:grpSp>
        <p:nvGrpSpPr>
          <p:cNvPr id="3" name="Group 2"/>
          <p:cNvGrpSpPr/>
          <p:nvPr/>
        </p:nvGrpSpPr>
        <p:grpSpPr>
          <a:xfrm>
            <a:off x="1295400" y="1805151"/>
            <a:ext cx="9601199" cy="4028089"/>
            <a:chOff x="2097471" y="2624959"/>
            <a:chExt cx="7997057" cy="2932386"/>
          </a:xfrm>
        </p:grpSpPr>
        <p:grpSp>
          <p:nvGrpSpPr>
            <p:cNvPr id="14" name="Group 13"/>
            <p:cNvGrpSpPr/>
            <p:nvPr/>
          </p:nvGrpSpPr>
          <p:grpSpPr>
            <a:xfrm>
              <a:off x="2097471" y="2624959"/>
              <a:ext cx="7997057" cy="2932386"/>
              <a:chOff x="599090" y="1269124"/>
              <a:chExt cx="7997057" cy="2932386"/>
            </a:xfrm>
          </p:grpSpPr>
          <p:sp>
            <p:nvSpPr>
              <p:cNvPr id="5" name="Rounded Rectangle 4"/>
              <p:cNvSpPr/>
              <p:nvPr/>
            </p:nvSpPr>
            <p:spPr>
              <a:xfrm>
                <a:off x="599090" y="1269124"/>
                <a:ext cx="2207172" cy="2932386"/>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47D6"/>
                    </a:solidFill>
                  </a:rPr>
                  <a:t>CLINIC</a:t>
                </a:r>
              </a:p>
              <a:p>
                <a:pPr algn="ctr"/>
                <a:endParaRPr lang="en-US" sz="2400" dirty="0">
                  <a:solidFill>
                    <a:srgbClr val="0047D6"/>
                  </a:solidFill>
                </a:endParaRPr>
              </a:p>
              <a:p>
                <a:pPr algn="ctr"/>
                <a:r>
                  <a:rPr lang="en-US" sz="2400" dirty="0">
                    <a:solidFill>
                      <a:srgbClr val="0047D6"/>
                    </a:solidFill>
                  </a:rPr>
                  <a:t>Revenue</a:t>
                </a:r>
              </a:p>
              <a:p>
                <a:pPr algn="ctr"/>
                <a:r>
                  <a:rPr lang="en-US" sz="2400" u="sng" dirty="0">
                    <a:solidFill>
                      <a:srgbClr val="0047D6"/>
                    </a:solidFill>
                  </a:rPr>
                  <a:t>Expenses</a:t>
                </a:r>
              </a:p>
              <a:p>
                <a:pPr algn="ctr"/>
                <a:r>
                  <a:rPr lang="en-US" sz="2400" dirty="0">
                    <a:solidFill>
                      <a:srgbClr val="0047D6"/>
                    </a:solidFill>
                  </a:rPr>
                  <a:t>Net</a:t>
                </a:r>
              </a:p>
            </p:txBody>
          </p:sp>
          <p:sp>
            <p:nvSpPr>
              <p:cNvPr id="6" name="Rounded Rectangle 5"/>
              <p:cNvSpPr/>
              <p:nvPr/>
            </p:nvSpPr>
            <p:spPr>
              <a:xfrm>
                <a:off x="3534103" y="1269124"/>
                <a:ext cx="2207172" cy="2932386"/>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47D6"/>
                    </a:solidFill>
                  </a:rPr>
                  <a:t>EYEWEAR</a:t>
                </a:r>
              </a:p>
              <a:p>
                <a:pPr algn="ctr"/>
                <a:endParaRPr lang="en-US" sz="2400" dirty="0">
                  <a:solidFill>
                    <a:srgbClr val="0047D6"/>
                  </a:solidFill>
                </a:endParaRPr>
              </a:p>
              <a:p>
                <a:pPr algn="ctr"/>
                <a:r>
                  <a:rPr lang="en-US" sz="2400" dirty="0">
                    <a:solidFill>
                      <a:srgbClr val="0047D6"/>
                    </a:solidFill>
                  </a:rPr>
                  <a:t>Revenue</a:t>
                </a:r>
              </a:p>
              <a:p>
                <a:pPr algn="ctr"/>
                <a:r>
                  <a:rPr lang="en-US" sz="2400" u="sng" dirty="0">
                    <a:solidFill>
                      <a:srgbClr val="0047D6"/>
                    </a:solidFill>
                  </a:rPr>
                  <a:t>Expenses</a:t>
                </a:r>
              </a:p>
              <a:p>
                <a:pPr algn="ctr"/>
                <a:r>
                  <a:rPr lang="en-US" sz="2400" dirty="0">
                    <a:solidFill>
                      <a:srgbClr val="0047D6"/>
                    </a:solidFill>
                  </a:rPr>
                  <a:t>Net</a:t>
                </a:r>
              </a:p>
            </p:txBody>
          </p:sp>
          <p:sp>
            <p:nvSpPr>
              <p:cNvPr id="7" name="Rounded Rectangle 6"/>
              <p:cNvSpPr/>
              <p:nvPr/>
            </p:nvSpPr>
            <p:spPr>
              <a:xfrm>
                <a:off x="6388975" y="1269124"/>
                <a:ext cx="2207172" cy="2932386"/>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47D6"/>
                    </a:solidFill>
                  </a:rPr>
                  <a:t>CLs</a:t>
                </a:r>
              </a:p>
              <a:p>
                <a:pPr algn="ctr"/>
                <a:endParaRPr lang="en-US" sz="2400" dirty="0">
                  <a:solidFill>
                    <a:srgbClr val="0047D6"/>
                  </a:solidFill>
                </a:endParaRPr>
              </a:p>
              <a:p>
                <a:pPr algn="ctr"/>
                <a:r>
                  <a:rPr lang="en-US" sz="2400" dirty="0">
                    <a:solidFill>
                      <a:srgbClr val="0047D6"/>
                    </a:solidFill>
                  </a:rPr>
                  <a:t>Revenue</a:t>
                </a:r>
              </a:p>
              <a:p>
                <a:pPr algn="ctr"/>
                <a:r>
                  <a:rPr lang="en-US" sz="2400" u="sng" dirty="0">
                    <a:solidFill>
                      <a:srgbClr val="0047D6"/>
                    </a:solidFill>
                  </a:rPr>
                  <a:t>Expenses</a:t>
                </a:r>
              </a:p>
              <a:p>
                <a:pPr algn="ctr"/>
                <a:r>
                  <a:rPr lang="en-US" sz="2400" dirty="0">
                    <a:solidFill>
                      <a:srgbClr val="0047D6"/>
                    </a:solidFill>
                  </a:rPr>
                  <a:t>Net</a:t>
                </a:r>
              </a:p>
            </p:txBody>
          </p:sp>
          <p:sp>
            <p:nvSpPr>
              <p:cNvPr id="9" name="TextBox 8"/>
              <p:cNvSpPr txBox="1"/>
              <p:nvPr/>
            </p:nvSpPr>
            <p:spPr>
              <a:xfrm>
                <a:off x="651616" y="2248915"/>
                <a:ext cx="561372" cy="1569660"/>
              </a:xfrm>
              <a:prstGeom prst="rect">
                <a:avLst/>
              </a:prstGeom>
              <a:noFill/>
            </p:spPr>
            <p:txBody>
              <a:bodyPr wrap="none" rtlCol="0">
                <a:spAutoFit/>
              </a:bodyPr>
              <a:lstStyle/>
              <a:p>
                <a:r>
                  <a:rPr lang="en-US" sz="9600" dirty="0">
                    <a:solidFill>
                      <a:srgbClr val="0047D6"/>
                    </a:solidFill>
                  </a:rPr>
                  <a:t>-</a:t>
                </a:r>
              </a:p>
            </p:txBody>
          </p:sp>
          <p:sp>
            <p:nvSpPr>
              <p:cNvPr id="11" name="TextBox 10"/>
              <p:cNvSpPr txBox="1"/>
              <p:nvPr/>
            </p:nvSpPr>
            <p:spPr>
              <a:xfrm>
                <a:off x="3593195" y="2248915"/>
                <a:ext cx="561372" cy="1569660"/>
              </a:xfrm>
              <a:prstGeom prst="rect">
                <a:avLst/>
              </a:prstGeom>
              <a:noFill/>
            </p:spPr>
            <p:txBody>
              <a:bodyPr wrap="none" rtlCol="0">
                <a:spAutoFit/>
              </a:bodyPr>
              <a:lstStyle/>
              <a:p>
                <a:r>
                  <a:rPr lang="en-US" sz="9600" dirty="0">
                    <a:solidFill>
                      <a:srgbClr val="0047D6"/>
                    </a:solidFill>
                  </a:rPr>
                  <a:t>-</a:t>
                </a:r>
              </a:p>
            </p:txBody>
          </p:sp>
          <p:sp>
            <p:nvSpPr>
              <p:cNvPr id="12" name="TextBox 11"/>
              <p:cNvSpPr txBox="1"/>
              <p:nvPr/>
            </p:nvSpPr>
            <p:spPr>
              <a:xfrm>
                <a:off x="6469116" y="2248915"/>
                <a:ext cx="561372" cy="1569660"/>
              </a:xfrm>
              <a:prstGeom prst="rect">
                <a:avLst/>
              </a:prstGeom>
              <a:noFill/>
            </p:spPr>
            <p:txBody>
              <a:bodyPr wrap="none" rtlCol="0">
                <a:spAutoFit/>
              </a:bodyPr>
              <a:lstStyle/>
              <a:p>
                <a:r>
                  <a:rPr lang="en-US" sz="9600" dirty="0">
                    <a:solidFill>
                      <a:srgbClr val="0047D6"/>
                    </a:solidFill>
                  </a:rPr>
                  <a:t>-</a:t>
                </a:r>
              </a:p>
            </p:txBody>
          </p:sp>
        </p:grpSp>
        <p:sp>
          <p:nvSpPr>
            <p:cNvPr id="2" name="TextBox 1"/>
            <p:cNvSpPr txBox="1"/>
            <p:nvPr/>
          </p:nvSpPr>
          <p:spPr>
            <a:xfrm>
              <a:off x="2886369" y="2946316"/>
              <a:ext cx="6574682" cy="425707"/>
            </a:xfrm>
            <a:prstGeom prst="rect">
              <a:avLst/>
            </a:prstGeom>
            <a:noFill/>
          </p:spPr>
          <p:txBody>
            <a:bodyPr wrap="none" rtlCol="0">
              <a:spAutoFit/>
            </a:bodyPr>
            <a:lstStyle/>
            <a:p>
              <a:r>
                <a:rPr lang="en-US" sz="3200" dirty="0"/>
                <a:t>39%                              43%                              16%</a:t>
              </a:r>
            </a:p>
          </p:txBody>
        </p:sp>
      </p:grpSp>
    </p:spTree>
    <p:extLst>
      <p:ext uri="{BB962C8B-B14F-4D97-AF65-F5344CB8AC3E}">
        <p14:creationId xmlns:p14="http://schemas.microsoft.com/office/powerpoint/2010/main" val="3385274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356250" y="221959"/>
          <a:ext cx="4589239" cy="4815840"/>
        </p:xfrm>
        <a:graphic>
          <a:graphicData uri="http://schemas.openxmlformats.org/drawingml/2006/table">
            <a:tbl>
              <a:tblPr firstRow="1" bandRow="1">
                <a:tableStyleId>{5C22544A-7EE6-4342-B048-85BDC9FD1C3A}</a:tableStyleId>
              </a:tblPr>
              <a:tblGrid>
                <a:gridCol w="1649651">
                  <a:extLst>
                    <a:ext uri="{9D8B030D-6E8A-4147-A177-3AD203B41FA5}">
                      <a16:colId xmlns:a16="http://schemas.microsoft.com/office/drawing/2014/main" val="20000"/>
                    </a:ext>
                  </a:extLst>
                </a:gridCol>
                <a:gridCol w="1469794">
                  <a:extLst>
                    <a:ext uri="{9D8B030D-6E8A-4147-A177-3AD203B41FA5}">
                      <a16:colId xmlns:a16="http://schemas.microsoft.com/office/drawing/2014/main" val="20001"/>
                    </a:ext>
                  </a:extLst>
                </a:gridCol>
                <a:gridCol w="1469794">
                  <a:extLst>
                    <a:ext uri="{9D8B030D-6E8A-4147-A177-3AD203B41FA5}">
                      <a16:colId xmlns:a16="http://schemas.microsoft.com/office/drawing/2014/main" val="20002"/>
                    </a:ext>
                  </a:extLst>
                </a:gridCol>
              </a:tblGrid>
              <a:tr h="370840">
                <a:tc gridSpan="3">
                  <a:txBody>
                    <a:bodyPr/>
                    <a:lstStyle/>
                    <a:p>
                      <a:pPr algn="ctr"/>
                      <a:r>
                        <a:rPr lang="en-US" sz="2400" dirty="0"/>
                        <a:t>MEN - CONSERVATIVE</a:t>
                      </a:r>
                    </a:p>
                  </a:txBody>
                  <a:tcPr/>
                </a:tc>
                <a:tc hMerge="1">
                  <a:txBody>
                    <a:bodyPr/>
                    <a:lstStyle/>
                    <a:p>
                      <a:pPr algn="ctr"/>
                      <a:endParaRPr lang="en-US" sz="2400"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pPr algn="ctr"/>
                      <a:r>
                        <a:rPr lang="en-US" sz="2000" dirty="0"/>
                        <a:t>PRICE POINT</a:t>
                      </a:r>
                    </a:p>
                  </a:txBody>
                  <a:tcPr/>
                </a:tc>
                <a:tc>
                  <a:txBody>
                    <a:bodyPr/>
                    <a:lstStyle/>
                    <a:p>
                      <a:pPr algn="ctr"/>
                      <a:r>
                        <a:rPr lang="en-US" sz="2000" dirty="0"/>
                        <a:t>HOW MANY</a:t>
                      </a:r>
                    </a:p>
                  </a:txBody>
                  <a:tcPr/>
                </a:tc>
                <a:tc>
                  <a:txBody>
                    <a:bodyPr/>
                    <a:lstStyle/>
                    <a:p>
                      <a:pPr algn="ctr"/>
                      <a:r>
                        <a:rPr lang="en-US" sz="2000" dirty="0"/>
                        <a:t># SOLD</a:t>
                      </a:r>
                    </a:p>
                  </a:txBody>
                  <a:tcPr/>
                </a:tc>
                <a:extLst>
                  <a:ext uri="{0D108BD9-81ED-4DB2-BD59-A6C34878D82A}">
                    <a16:rowId xmlns:a16="http://schemas.microsoft.com/office/drawing/2014/main" val="10001"/>
                  </a:ext>
                </a:extLst>
              </a:tr>
              <a:tr h="370840">
                <a:tc>
                  <a:txBody>
                    <a:bodyPr/>
                    <a:lstStyle/>
                    <a:p>
                      <a:pPr algn="ctr"/>
                      <a:r>
                        <a:rPr lang="en-US" sz="2000" dirty="0"/>
                        <a:t>&gt; $500</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2"/>
                  </a:ext>
                </a:extLst>
              </a:tr>
              <a:tr h="370840">
                <a:tc>
                  <a:txBody>
                    <a:bodyPr/>
                    <a:lstStyle/>
                    <a:p>
                      <a:pPr algn="ctr"/>
                      <a:r>
                        <a:rPr lang="en-US" sz="2000" dirty="0"/>
                        <a:t>$450 - $499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3"/>
                  </a:ext>
                </a:extLst>
              </a:tr>
              <a:tr h="370840">
                <a:tc>
                  <a:txBody>
                    <a:bodyPr/>
                    <a:lstStyle/>
                    <a:p>
                      <a:pPr algn="ctr"/>
                      <a:r>
                        <a:rPr lang="en-US" sz="2000" dirty="0"/>
                        <a:t>$400 - $449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r h="370840">
                <a:tc>
                  <a:txBody>
                    <a:bodyPr/>
                    <a:lstStyle/>
                    <a:p>
                      <a:pPr algn="ctr"/>
                      <a:r>
                        <a:rPr lang="en-US" sz="2000" dirty="0"/>
                        <a:t>$350 - $399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5"/>
                  </a:ext>
                </a:extLst>
              </a:tr>
              <a:tr h="370840">
                <a:tc>
                  <a:txBody>
                    <a:bodyPr/>
                    <a:lstStyle/>
                    <a:p>
                      <a:pPr algn="ctr"/>
                      <a:r>
                        <a:rPr lang="en-US" sz="2000" dirty="0"/>
                        <a:t>$300 - $349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6"/>
                  </a:ext>
                </a:extLst>
              </a:tr>
              <a:tr h="370840">
                <a:tc>
                  <a:txBody>
                    <a:bodyPr/>
                    <a:lstStyle/>
                    <a:p>
                      <a:pPr algn="ctr"/>
                      <a:r>
                        <a:rPr lang="en-US" sz="2000" dirty="0"/>
                        <a:t>$250 - $299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7"/>
                  </a:ext>
                </a:extLst>
              </a:tr>
              <a:tr h="370840">
                <a:tc>
                  <a:txBody>
                    <a:bodyPr/>
                    <a:lstStyle/>
                    <a:p>
                      <a:pPr algn="ctr"/>
                      <a:r>
                        <a:rPr lang="en-US" sz="2000" dirty="0"/>
                        <a:t>$200 - $249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8"/>
                  </a:ext>
                </a:extLst>
              </a:tr>
              <a:tr h="370840">
                <a:tc>
                  <a:txBody>
                    <a:bodyPr/>
                    <a:lstStyle/>
                    <a:p>
                      <a:pPr algn="ctr"/>
                      <a:r>
                        <a:rPr lang="en-US" sz="2000" dirty="0"/>
                        <a:t>$150 - $199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9"/>
                  </a:ext>
                </a:extLst>
              </a:tr>
              <a:tr h="370840">
                <a:tc>
                  <a:txBody>
                    <a:bodyPr/>
                    <a:lstStyle/>
                    <a:p>
                      <a:pPr algn="ctr"/>
                      <a:r>
                        <a:rPr lang="en-US" sz="2000" dirty="0"/>
                        <a:t>$100 - $149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0"/>
                  </a:ext>
                </a:extLst>
              </a:tr>
              <a:tr h="370840">
                <a:tc>
                  <a:txBody>
                    <a:bodyPr/>
                    <a:lstStyle/>
                    <a:p>
                      <a:pPr algn="ctr"/>
                      <a:r>
                        <a:rPr lang="en-US" sz="2000" dirty="0"/>
                        <a:t>&lt;$100</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1"/>
                  </a:ext>
                </a:extLst>
              </a:tr>
            </a:tbl>
          </a:graphicData>
        </a:graphic>
      </p:graphicFrame>
      <p:graphicFrame>
        <p:nvGraphicFramePr>
          <p:cNvPr id="6" name="Content Placeholder 3"/>
          <p:cNvGraphicFramePr>
            <a:graphicFrameLocks/>
          </p:cNvGraphicFramePr>
          <p:nvPr>
            <p:extLst/>
          </p:nvPr>
        </p:nvGraphicFramePr>
        <p:xfrm>
          <a:off x="3535185" y="1033329"/>
          <a:ext cx="4589239" cy="4815840"/>
        </p:xfrm>
        <a:graphic>
          <a:graphicData uri="http://schemas.openxmlformats.org/drawingml/2006/table">
            <a:tbl>
              <a:tblPr firstRow="1" bandRow="1">
                <a:tableStyleId>{5C22544A-7EE6-4342-B048-85BDC9FD1C3A}</a:tableStyleId>
              </a:tblPr>
              <a:tblGrid>
                <a:gridCol w="1649651">
                  <a:extLst>
                    <a:ext uri="{9D8B030D-6E8A-4147-A177-3AD203B41FA5}">
                      <a16:colId xmlns:a16="http://schemas.microsoft.com/office/drawing/2014/main" val="20000"/>
                    </a:ext>
                  </a:extLst>
                </a:gridCol>
                <a:gridCol w="1469794">
                  <a:extLst>
                    <a:ext uri="{9D8B030D-6E8A-4147-A177-3AD203B41FA5}">
                      <a16:colId xmlns:a16="http://schemas.microsoft.com/office/drawing/2014/main" val="20001"/>
                    </a:ext>
                  </a:extLst>
                </a:gridCol>
                <a:gridCol w="1469794">
                  <a:extLst>
                    <a:ext uri="{9D8B030D-6E8A-4147-A177-3AD203B41FA5}">
                      <a16:colId xmlns:a16="http://schemas.microsoft.com/office/drawing/2014/main" val="20002"/>
                    </a:ext>
                  </a:extLst>
                </a:gridCol>
              </a:tblGrid>
              <a:tr h="370840">
                <a:tc gridSpan="3">
                  <a:txBody>
                    <a:bodyPr/>
                    <a:lstStyle/>
                    <a:p>
                      <a:pPr algn="ctr"/>
                      <a:r>
                        <a:rPr lang="en-US" sz="2400" dirty="0"/>
                        <a:t>MEN - CONTEMPORARY</a:t>
                      </a:r>
                    </a:p>
                  </a:txBody>
                  <a:tcPr/>
                </a:tc>
                <a:tc hMerge="1">
                  <a:txBody>
                    <a:bodyPr/>
                    <a:lstStyle/>
                    <a:p>
                      <a:pPr algn="ctr"/>
                      <a:endParaRPr lang="en-US" sz="2400"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pPr algn="ctr"/>
                      <a:r>
                        <a:rPr lang="en-US" sz="2000" dirty="0"/>
                        <a:t>PRICE POINT</a:t>
                      </a:r>
                    </a:p>
                  </a:txBody>
                  <a:tcPr/>
                </a:tc>
                <a:tc>
                  <a:txBody>
                    <a:bodyPr/>
                    <a:lstStyle/>
                    <a:p>
                      <a:pPr algn="ctr"/>
                      <a:r>
                        <a:rPr lang="en-US" sz="2000" dirty="0"/>
                        <a:t>HOW MANY</a:t>
                      </a:r>
                    </a:p>
                  </a:txBody>
                  <a:tcPr/>
                </a:tc>
                <a:tc>
                  <a:txBody>
                    <a:bodyPr/>
                    <a:lstStyle/>
                    <a:p>
                      <a:pPr algn="ctr"/>
                      <a:r>
                        <a:rPr lang="en-US" sz="2000" dirty="0"/>
                        <a:t># SOLD</a:t>
                      </a:r>
                    </a:p>
                  </a:txBody>
                  <a:tcPr/>
                </a:tc>
                <a:extLst>
                  <a:ext uri="{0D108BD9-81ED-4DB2-BD59-A6C34878D82A}">
                    <a16:rowId xmlns:a16="http://schemas.microsoft.com/office/drawing/2014/main" val="10001"/>
                  </a:ext>
                </a:extLst>
              </a:tr>
              <a:tr h="370840">
                <a:tc>
                  <a:txBody>
                    <a:bodyPr/>
                    <a:lstStyle/>
                    <a:p>
                      <a:pPr algn="ctr"/>
                      <a:r>
                        <a:rPr lang="en-US" sz="2000" dirty="0"/>
                        <a:t>&gt; $500</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2"/>
                  </a:ext>
                </a:extLst>
              </a:tr>
              <a:tr h="370840">
                <a:tc>
                  <a:txBody>
                    <a:bodyPr/>
                    <a:lstStyle/>
                    <a:p>
                      <a:pPr algn="ctr"/>
                      <a:r>
                        <a:rPr lang="en-US" sz="2000" dirty="0"/>
                        <a:t>$450 - $499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3"/>
                  </a:ext>
                </a:extLst>
              </a:tr>
              <a:tr h="370840">
                <a:tc>
                  <a:txBody>
                    <a:bodyPr/>
                    <a:lstStyle/>
                    <a:p>
                      <a:pPr algn="ctr"/>
                      <a:r>
                        <a:rPr lang="en-US" sz="2000" dirty="0"/>
                        <a:t>$400 - $449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r h="370840">
                <a:tc>
                  <a:txBody>
                    <a:bodyPr/>
                    <a:lstStyle/>
                    <a:p>
                      <a:pPr algn="ctr"/>
                      <a:r>
                        <a:rPr lang="en-US" sz="2000" dirty="0"/>
                        <a:t>$350 - $399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5"/>
                  </a:ext>
                </a:extLst>
              </a:tr>
              <a:tr h="370840">
                <a:tc>
                  <a:txBody>
                    <a:bodyPr/>
                    <a:lstStyle/>
                    <a:p>
                      <a:pPr algn="ctr"/>
                      <a:r>
                        <a:rPr lang="en-US" sz="2000" dirty="0"/>
                        <a:t>$300 - $349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6"/>
                  </a:ext>
                </a:extLst>
              </a:tr>
              <a:tr h="370840">
                <a:tc>
                  <a:txBody>
                    <a:bodyPr/>
                    <a:lstStyle/>
                    <a:p>
                      <a:pPr algn="ctr"/>
                      <a:r>
                        <a:rPr lang="en-US" sz="2000" dirty="0"/>
                        <a:t>$250 - $299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7"/>
                  </a:ext>
                </a:extLst>
              </a:tr>
              <a:tr h="370840">
                <a:tc>
                  <a:txBody>
                    <a:bodyPr/>
                    <a:lstStyle/>
                    <a:p>
                      <a:pPr algn="ctr"/>
                      <a:r>
                        <a:rPr lang="en-US" sz="2000" dirty="0"/>
                        <a:t>$200 - $249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8"/>
                  </a:ext>
                </a:extLst>
              </a:tr>
              <a:tr h="370840">
                <a:tc>
                  <a:txBody>
                    <a:bodyPr/>
                    <a:lstStyle/>
                    <a:p>
                      <a:pPr algn="ctr"/>
                      <a:r>
                        <a:rPr lang="en-US" sz="2000" dirty="0"/>
                        <a:t>$150 - $199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9"/>
                  </a:ext>
                </a:extLst>
              </a:tr>
              <a:tr h="370840">
                <a:tc>
                  <a:txBody>
                    <a:bodyPr/>
                    <a:lstStyle/>
                    <a:p>
                      <a:pPr algn="ctr"/>
                      <a:r>
                        <a:rPr lang="en-US" sz="2000" dirty="0"/>
                        <a:t>$100 - $149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0"/>
                  </a:ext>
                </a:extLst>
              </a:tr>
              <a:tr h="370840">
                <a:tc>
                  <a:txBody>
                    <a:bodyPr/>
                    <a:lstStyle/>
                    <a:p>
                      <a:pPr algn="ctr"/>
                      <a:r>
                        <a:rPr lang="en-US" sz="2000" dirty="0"/>
                        <a:t>&lt;$100</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1"/>
                  </a:ext>
                </a:extLst>
              </a:tr>
            </a:tbl>
          </a:graphicData>
        </a:graphic>
      </p:graphicFrame>
      <p:graphicFrame>
        <p:nvGraphicFramePr>
          <p:cNvPr id="7" name="Content Placeholder 3"/>
          <p:cNvGraphicFramePr>
            <a:graphicFrameLocks/>
          </p:cNvGraphicFramePr>
          <p:nvPr>
            <p:extLst/>
          </p:nvPr>
        </p:nvGraphicFramePr>
        <p:xfrm>
          <a:off x="7244301" y="1844699"/>
          <a:ext cx="4589239" cy="4815840"/>
        </p:xfrm>
        <a:graphic>
          <a:graphicData uri="http://schemas.openxmlformats.org/drawingml/2006/table">
            <a:tbl>
              <a:tblPr firstRow="1" bandRow="1">
                <a:tableStyleId>{5C22544A-7EE6-4342-B048-85BDC9FD1C3A}</a:tableStyleId>
              </a:tblPr>
              <a:tblGrid>
                <a:gridCol w="1649651">
                  <a:extLst>
                    <a:ext uri="{9D8B030D-6E8A-4147-A177-3AD203B41FA5}">
                      <a16:colId xmlns:a16="http://schemas.microsoft.com/office/drawing/2014/main" val="20000"/>
                    </a:ext>
                  </a:extLst>
                </a:gridCol>
                <a:gridCol w="1469794">
                  <a:extLst>
                    <a:ext uri="{9D8B030D-6E8A-4147-A177-3AD203B41FA5}">
                      <a16:colId xmlns:a16="http://schemas.microsoft.com/office/drawing/2014/main" val="20001"/>
                    </a:ext>
                  </a:extLst>
                </a:gridCol>
                <a:gridCol w="1469794">
                  <a:extLst>
                    <a:ext uri="{9D8B030D-6E8A-4147-A177-3AD203B41FA5}">
                      <a16:colId xmlns:a16="http://schemas.microsoft.com/office/drawing/2014/main" val="20002"/>
                    </a:ext>
                  </a:extLst>
                </a:gridCol>
              </a:tblGrid>
              <a:tr h="370840">
                <a:tc gridSpan="3">
                  <a:txBody>
                    <a:bodyPr/>
                    <a:lstStyle/>
                    <a:p>
                      <a:pPr algn="ctr"/>
                      <a:r>
                        <a:rPr lang="en-US" sz="2400" dirty="0"/>
                        <a:t>MEN – FASHION FORWARD</a:t>
                      </a:r>
                    </a:p>
                  </a:txBody>
                  <a:tcPr/>
                </a:tc>
                <a:tc hMerge="1">
                  <a:txBody>
                    <a:bodyPr/>
                    <a:lstStyle/>
                    <a:p>
                      <a:pPr algn="ctr"/>
                      <a:endParaRPr lang="en-US" sz="2400"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pPr algn="ctr"/>
                      <a:r>
                        <a:rPr lang="en-US" sz="2000" dirty="0"/>
                        <a:t>PRICE POINT</a:t>
                      </a:r>
                    </a:p>
                  </a:txBody>
                  <a:tcPr/>
                </a:tc>
                <a:tc>
                  <a:txBody>
                    <a:bodyPr/>
                    <a:lstStyle/>
                    <a:p>
                      <a:pPr algn="ctr"/>
                      <a:r>
                        <a:rPr lang="en-US" sz="2000" dirty="0"/>
                        <a:t>HOW MANY</a:t>
                      </a:r>
                    </a:p>
                  </a:txBody>
                  <a:tcPr/>
                </a:tc>
                <a:tc>
                  <a:txBody>
                    <a:bodyPr/>
                    <a:lstStyle/>
                    <a:p>
                      <a:pPr algn="ctr"/>
                      <a:r>
                        <a:rPr lang="en-US" sz="2000" dirty="0"/>
                        <a:t># SOLD</a:t>
                      </a:r>
                    </a:p>
                  </a:txBody>
                  <a:tcPr/>
                </a:tc>
                <a:extLst>
                  <a:ext uri="{0D108BD9-81ED-4DB2-BD59-A6C34878D82A}">
                    <a16:rowId xmlns:a16="http://schemas.microsoft.com/office/drawing/2014/main" val="10001"/>
                  </a:ext>
                </a:extLst>
              </a:tr>
              <a:tr h="370840">
                <a:tc>
                  <a:txBody>
                    <a:bodyPr/>
                    <a:lstStyle/>
                    <a:p>
                      <a:pPr algn="ctr"/>
                      <a:r>
                        <a:rPr lang="en-US" sz="2000" dirty="0"/>
                        <a:t>&gt; $500</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2"/>
                  </a:ext>
                </a:extLst>
              </a:tr>
              <a:tr h="370840">
                <a:tc>
                  <a:txBody>
                    <a:bodyPr/>
                    <a:lstStyle/>
                    <a:p>
                      <a:pPr algn="ctr"/>
                      <a:r>
                        <a:rPr lang="en-US" sz="2000" dirty="0"/>
                        <a:t>$450 - $499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3"/>
                  </a:ext>
                </a:extLst>
              </a:tr>
              <a:tr h="370840">
                <a:tc>
                  <a:txBody>
                    <a:bodyPr/>
                    <a:lstStyle/>
                    <a:p>
                      <a:pPr algn="ctr"/>
                      <a:r>
                        <a:rPr lang="en-US" sz="2000" dirty="0"/>
                        <a:t>$400 - $449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r h="370840">
                <a:tc>
                  <a:txBody>
                    <a:bodyPr/>
                    <a:lstStyle/>
                    <a:p>
                      <a:pPr algn="ctr"/>
                      <a:r>
                        <a:rPr lang="en-US" sz="2000" dirty="0"/>
                        <a:t>$350 - $399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05"/>
                  </a:ext>
                </a:extLst>
              </a:tr>
              <a:tr h="370840">
                <a:tc>
                  <a:txBody>
                    <a:bodyPr/>
                    <a:lstStyle/>
                    <a:p>
                      <a:pPr algn="ctr"/>
                      <a:r>
                        <a:rPr lang="en-US" sz="2000" dirty="0"/>
                        <a:t>$300 - $349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6"/>
                  </a:ext>
                </a:extLst>
              </a:tr>
              <a:tr h="370840">
                <a:tc>
                  <a:txBody>
                    <a:bodyPr/>
                    <a:lstStyle/>
                    <a:p>
                      <a:pPr algn="ctr"/>
                      <a:r>
                        <a:rPr lang="en-US" sz="2000" dirty="0"/>
                        <a:t>$250 - $299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7"/>
                  </a:ext>
                </a:extLst>
              </a:tr>
              <a:tr h="370840">
                <a:tc>
                  <a:txBody>
                    <a:bodyPr/>
                    <a:lstStyle/>
                    <a:p>
                      <a:pPr algn="ctr"/>
                      <a:r>
                        <a:rPr lang="en-US" sz="2000" dirty="0"/>
                        <a:t>$200 - $249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8"/>
                  </a:ext>
                </a:extLst>
              </a:tr>
              <a:tr h="370840">
                <a:tc>
                  <a:txBody>
                    <a:bodyPr/>
                    <a:lstStyle/>
                    <a:p>
                      <a:pPr algn="ctr"/>
                      <a:r>
                        <a:rPr lang="en-US" sz="2000" dirty="0"/>
                        <a:t>$150 - $199</a:t>
                      </a:r>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10009"/>
                  </a:ext>
                </a:extLst>
              </a:tr>
              <a:tr h="370840">
                <a:tc>
                  <a:txBody>
                    <a:bodyPr/>
                    <a:lstStyle/>
                    <a:p>
                      <a:pPr algn="ctr"/>
                      <a:r>
                        <a:rPr lang="en-US" sz="2000" dirty="0"/>
                        <a:t>$100 - $149</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0"/>
                  </a:ext>
                </a:extLst>
              </a:tr>
              <a:tr h="370840">
                <a:tc>
                  <a:txBody>
                    <a:bodyPr/>
                    <a:lstStyle/>
                    <a:p>
                      <a:pPr algn="ctr"/>
                      <a:r>
                        <a:rPr lang="en-US" sz="2000" dirty="0"/>
                        <a:t>&lt;$100</a:t>
                      </a:r>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468759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49"/>
                                          </p:stCondLst>
                                        </p:cTn>
                                        <p:tgtEl>
                                          <p:spTgt spid="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0"/>
                                  </p:stCondLst>
                                  <p:childTnLst>
                                    <p:set>
                                      <p:cBhvr>
                                        <p:cTn id="9" dur="1" fill="hold">
                                          <p:stCondLst>
                                            <p:cond delay="2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AFCB42-B1A2-4AD8-AC81-08CC72276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197" y="685800"/>
            <a:ext cx="9174171" cy="6023228"/>
          </a:xfrm>
          <a:prstGeom prst="rect">
            <a:avLst/>
          </a:prstGeom>
        </p:spPr>
      </p:pic>
      <p:sp>
        <p:nvSpPr>
          <p:cNvPr id="2" name="Title 1">
            <a:extLst>
              <a:ext uri="{FF2B5EF4-FFF2-40B4-BE49-F238E27FC236}">
                <a16:creationId xmlns:a16="http://schemas.microsoft.com/office/drawing/2014/main" id="{962282DD-FD66-4A2E-9C57-EE3E5C9511EF}"/>
              </a:ext>
            </a:extLst>
          </p:cNvPr>
          <p:cNvSpPr>
            <a:spLocks noGrp="1"/>
          </p:cNvSpPr>
          <p:nvPr>
            <p:ph type="title"/>
          </p:nvPr>
        </p:nvSpPr>
        <p:spPr/>
        <p:txBody>
          <a:bodyPr/>
          <a:lstStyle/>
          <a:p>
            <a:r>
              <a:rPr lang="en-US" dirty="0"/>
              <a:t>How do you price spectacle lenses?</a:t>
            </a:r>
          </a:p>
        </p:txBody>
      </p:sp>
      <p:sp>
        <p:nvSpPr>
          <p:cNvPr id="4" name="TextBox 3">
            <a:extLst>
              <a:ext uri="{FF2B5EF4-FFF2-40B4-BE49-F238E27FC236}">
                <a16:creationId xmlns:a16="http://schemas.microsoft.com/office/drawing/2014/main" id="{1C90630C-B74E-4B9E-A2F1-79F5D30EC2AF}"/>
              </a:ext>
            </a:extLst>
          </p:cNvPr>
          <p:cNvSpPr txBox="1"/>
          <p:nvPr/>
        </p:nvSpPr>
        <p:spPr>
          <a:xfrm>
            <a:off x="1011289" y="5906729"/>
            <a:ext cx="10342511" cy="646331"/>
          </a:xfrm>
          <a:prstGeom prst="rect">
            <a:avLst/>
          </a:prstGeom>
          <a:noFill/>
        </p:spPr>
        <p:txBody>
          <a:bodyPr wrap="none" rtlCol="0">
            <a:spAutoFit/>
          </a:bodyPr>
          <a:lstStyle/>
          <a:p>
            <a:r>
              <a:rPr lang="en-US" sz="3600" dirty="0"/>
              <a:t>Cost x Variable                              Market Determination</a:t>
            </a:r>
          </a:p>
        </p:txBody>
      </p:sp>
    </p:spTree>
    <p:extLst>
      <p:ext uri="{BB962C8B-B14F-4D97-AF65-F5344CB8AC3E}">
        <p14:creationId xmlns:p14="http://schemas.microsoft.com/office/powerpoint/2010/main" val="172833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1040E-49FF-43F7-ADA9-83BC65E090D1}"/>
              </a:ext>
            </a:extLst>
          </p:cNvPr>
          <p:cNvSpPr>
            <a:spLocks noGrp="1"/>
          </p:cNvSpPr>
          <p:nvPr>
            <p:ph type="title"/>
          </p:nvPr>
        </p:nvSpPr>
        <p:spPr/>
        <p:txBody>
          <a:bodyPr/>
          <a:lstStyle/>
          <a:p>
            <a:r>
              <a:rPr lang="en-US" dirty="0"/>
              <a:t>Package pricing versus a la carte pricing</a:t>
            </a:r>
          </a:p>
        </p:txBody>
      </p:sp>
      <p:sp>
        <p:nvSpPr>
          <p:cNvPr id="4" name="Content Placeholder 3">
            <a:extLst>
              <a:ext uri="{FF2B5EF4-FFF2-40B4-BE49-F238E27FC236}">
                <a16:creationId xmlns:a16="http://schemas.microsoft.com/office/drawing/2014/main" id="{4EA6C968-4FB2-4690-9074-0A51CD6C68AA}"/>
              </a:ext>
            </a:extLst>
          </p:cNvPr>
          <p:cNvSpPr>
            <a:spLocks noGrp="1"/>
          </p:cNvSpPr>
          <p:nvPr>
            <p:ph idx="1"/>
          </p:nvPr>
        </p:nvSpPr>
        <p:spPr>
          <a:xfrm>
            <a:off x="838200" y="1825625"/>
            <a:ext cx="10515600" cy="647281"/>
          </a:xfrm>
        </p:spPr>
        <p:txBody>
          <a:bodyPr>
            <a:normAutofit/>
          </a:bodyPr>
          <a:lstStyle/>
          <a:p>
            <a:r>
              <a:rPr lang="en-US" sz="2400" dirty="0"/>
              <a:t>https://valueandpricing.com/packages-and-bundles-vs-a-la-carte-pricing/</a:t>
            </a:r>
          </a:p>
        </p:txBody>
      </p:sp>
      <p:pic>
        <p:nvPicPr>
          <p:cNvPr id="5" name="Picture 4">
            <a:extLst>
              <a:ext uri="{FF2B5EF4-FFF2-40B4-BE49-F238E27FC236}">
                <a16:creationId xmlns:a16="http://schemas.microsoft.com/office/drawing/2014/main" id="{93F5C7F8-B00C-4864-9AD3-A8DEE960659B}"/>
              </a:ext>
            </a:extLst>
          </p:cNvPr>
          <p:cNvPicPr>
            <a:picLocks noChangeAspect="1"/>
          </p:cNvPicPr>
          <p:nvPr/>
        </p:nvPicPr>
        <p:blipFill rotWithShape="1">
          <a:blip r:embed="rId2"/>
          <a:srcRect l="43373" t="58817" r="46392" b="24624"/>
          <a:stretch/>
        </p:blipFill>
        <p:spPr>
          <a:xfrm>
            <a:off x="4852220" y="2993483"/>
            <a:ext cx="2617838" cy="2823668"/>
          </a:xfrm>
          <a:prstGeom prst="rect">
            <a:avLst/>
          </a:prstGeom>
        </p:spPr>
      </p:pic>
    </p:spTree>
    <p:extLst>
      <p:ext uri="{BB962C8B-B14F-4D97-AF65-F5344CB8AC3E}">
        <p14:creationId xmlns:p14="http://schemas.microsoft.com/office/powerpoint/2010/main" val="2888098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6A87536-86D8-4D6B-9FBA-E64EC5291B99}"/>
              </a:ext>
            </a:extLst>
          </p:cNvPr>
          <p:cNvGrpSpPr/>
          <p:nvPr/>
        </p:nvGrpSpPr>
        <p:grpSpPr>
          <a:xfrm>
            <a:off x="619433" y="229624"/>
            <a:ext cx="11024418" cy="6430910"/>
            <a:chOff x="619433" y="229624"/>
            <a:chExt cx="11024418" cy="6430910"/>
          </a:xfrm>
        </p:grpSpPr>
        <p:pic>
          <p:nvPicPr>
            <p:cNvPr id="5" name="Picture 4">
              <a:extLst>
                <a:ext uri="{FF2B5EF4-FFF2-40B4-BE49-F238E27FC236}">
                  <a16:creationId xmlns:a16="http://schemas.microsoft.com/office/drawing/2014/main" id="{3BBE22A7-8109-4EAA-94AB-F7D3ECE95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433" y="229624"/>
              <a:ext cx="11024418" cy="6430910"/>
            </a:xfrm>
            <a:prstGeom prst="rect">
              <a:avLst/>
            </a:prstGeom>
          </p:spPr>
        </p:pic>
        <p:sp>
          <p:nvSpPr>
            <p:cNvPr id="6" name="Rectangle 5">
              <a:extLst>
                <a:ext uri="{FF2B5EF4-FFF2-40B4-BE49-F238E27FC236}">
                  <a16:creationId xmlns:a16="http://schemas.microsoft.com/office/drawing/2014/main" id="{2B2CCD46-937E-4B93-BADC-5104604028A6}"/>
                </a:ext>
              </a:extLst>
            </p:cNvPr>
            <p:cNvSpPr/>
            <p:nvPr/>
          </p:nvSpPr>
          <p:spPr>
            <a:xfrm>
              <a:off x="1828800" y="567813"/>
              <a:ext cx="8782665" cy="1179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Do people buy based on Price or Value</a:t>
              </a:r>
            </a:p>
          </p:txBody>
        </p:sp>
      </p:grpSp>
      <p:sp>
        <p:nvSpPr>
          <p:cNvPr id="8" name="Rectangle 7">
            <a:extLst>
              <a:ext uri="{FF2B5EF4-FFF2-40B4-BE49-F238E27FC236}">
                <a16:creationId xmlns:a16="http://schemas.microsoft.com/office/drawing/2014/main" id="{4C3F71A9-1C56-4323-B925-AFC93571BE8C}"/>
              </a:ext>
            </a:extLst>
          </p:cNvPr>
          <p:cNvSpPr/>
          <p:nvPr/>
        </p:nvSpPr>
        <p:spPr>
          <a:xfrm>
            <a:off x="3267672" y="2085873"/>
            <a:ext cx="5584166" cy="290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7C88935-4F03-4D54-84E8-E287D9558D4A}"/>
              </a:ext>
            </a:extLst>
          </p:cNvPr>
          <p:cNvSpPr/>
          <p:nvPr/>
        </p:nvSpPr>
        <p:spPr>
          <a:xfrm>
            <a:off x="7050657" y="2085873"/>
            <a:ext cx="3945147" cy="33947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07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anim calcmode="lin" valueType="num">
                                      <p:cBhvr>
                                        <p:cTn id="13" dur="250" fill="hold"/>
                                        <p:tgtEl>
                                          <p:spTgt spid="9"/>
                                        </p:tgtEl>
                                        <p:attrNameLst>
                                          <p:attrName>ppt_x</p:attrName>
                                        </p:attrNameLst>
                                      </p:cBhvr>
                                      <p:tavLst>
                                        <p:tav tm="0">
                                          <p:val>
                                            <p:strVal val="#ppt_x"/>
                                          </p:val>
                                        </p:tav>
                                        <p:tav tm="100000">
                                          <p:val>
                                            <p:strVal val="#ppt_x"/>
                                          </p:val>
                                        </p:tav>
                                      </p:tavLst>
                                    </p:anim>
                                    <p:anim calcmode="lin" valueType="num">
                                      <p:cBhvr>
                                        <p:cTn id="14"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92300" y="666234"/>
            <a:ext cx="8445500" cy="1449628"/>
          </a:xfrm>
          <a:prstGeom prst="rect">
            <a:avLst/>
          </a:prstGeom>
        </p:spPr>
        <p:txBody>
          <a:bodyPr wrap="square">
            <a:spAutoFit/>
          </a:bodyPr>
          <a:lstStyle/>
          <a:p>
            <a:pPr algn="ctr">
              <a:lnSpc>
                <a:spcPct val="80000"/>
              </a:lnSpc>
            </a:pPr>
            <a:r>
              <a:rPr lang="en-US" sz="5400" b="1" spc="-110" dirty="0"/>
              <a:t>Slow Penetration of </a:t>
            </a:r>
          </a:p>
          <a:p>
            <a:pPr algn="ctr">
              <a:lnSpc>
                <a:spcPct val="80000"/>
              </a:lnSpc>
            </a:pPr>
            <a:r>
              <a:rPr lang="en-US" sz="5400" b="1" spc="-110" dirty="0"/>
              <a:t>Internet Eyewear Retailing</a:t>
            </a:r>
          </a:p>
        </p:txBody>
      </p:sp>
      <p:sp>
        <p:nvSpPr>
          <p:cNvPr id="10" name="Rectangle 9"/>
          <p:cNvSpPr/>
          <p:nvPr/>
        </p:nvSpPr>
        <p:spPr>
          <a:xfrm>
            <a:off x="5358447" y="2279135"/>
            <a:ext cx="4318000" cy="1354217"/>
          </a:xfrm>
          <a:prstGeom prst="rect">
            <a:avLst/>
          </a:prstGeom>
        </p:spPr>
        <p:txBody>
          <a:bodyPr wrap="square">
            <a:spAutoFit/>
          </a:bodyPr>
          <a:lstStyle/>
          <a:p>
            <a:pPr algn="ctr"/>
            <a:r>
              <a:rPr lang="en-US" sz="2400" b="1" spc="-80" dirty="0"/>
              <a:t>Internet Purchase </a:t>
            </a:r>
          </a:p>
          <a:p>
            <a:pPr algn="ctr"/>
            <a:r>
              <a:rPr lang="en-US" sz="2400" b="1" spc="-80" dirty="0"/>
              <a:t>of Optical Products: 2016</a:t>
            </a:r>
          </a:p>
          <a:p>
            <a:pPr algn="ctr"/>
            <a:r>
              <a:rPr lang="en-US" sz="1700" b="1" dirty="0"/>
              <a:t>(% of most recent consumer purchases </a:t>
            </a:r>
          </a:p>
          <a:p>
            <a:pPr algn="ctr"/>
            <a:r>
              <a:rPr lang="en-US" sz="1700" b="1" dirty="0"/>
              <a:t>made on the Internet)</a:t>
            </a:r>
            <a:endParaRPr lang="en-US" sz="1700" b="1" spc="-80" dirty="0"/>
          </a:p>
        </p:txBody>
      </p:sp>
      <p:sp>
        <p:nvSpPr>
          <p:cNvPr id="12" name="Rectangle 11"/>
          <p:cNvSpPr/>
          <p:nvPr/>
        </p:nvSpPr>
        <p:spPr>
          <a:xfrm>
            <a:off x="2057400" y="6081108"/>
            <a:ext cx="5016500" cy="246221"/>
          </a:xfrm>
          <a:prstGeom prst="rect">
            <a:avLst/>
          </a:prstGeom>
        </p:spPr>
        <p:txBody>
          <a:bodyPr wrap="square">
            <a:spAutoFit/>
          </a:bodyPr>
          <a:lstStyle/>
          <a:p>
            <a:pPr>
              <a:lnSpc>
                <a:spcPct val="80000"/>
              </a:lnSpc>
            </a:pPr>
            <a:r>
              <a:rPr lang="en-US" sz="1200" dirty="0"/>
              <a:t>Source: Vision Council 2016 Internet Influence Report</a:t>
            </a:r>
          </a:p>
        </p:txBody>
      </p:sp>
      <p:pic>
        <p:nvPicPr>
          <p:cNvPr id="2" name="Picture 1" descr="RogerChart24-718.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00" y="2043650"/>
            <a:ext cx="5918200" cy="3753900"/>
          </a:xfrm>
          <a:prstGeom prst="rect">
            <a:avLst/>
          </a:prstGeom>
        </p:spPr>
      </p:pic>
    </p:spTree>
    <p:extLst>
      <p:ext uri="{BB962C8B-B14F-4D97-AF65-F5344CB8AC3E}">
        <p14:creationId xmlns:p14="http://schemas.microsoft.com/office/powerpoint/2010/main" val="698643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A19C-2F05-4CBF-B7FD-903DE2F0E5D6}"/>
              </a:ext>
            </a:extLst>
          </p:cNvPr>
          <p:cNvSpPr>
            <a:spLocks noGrp="1"/>
          </p:cNvSpPr>
          <p:nvPr>
            <p:ph type="title"/>
          </p:nvPr>
        </p:nvSpPr>
        <p:spPr/>
        <p:txBody>
          <a:bodyPr/>
          <a:lstStyle/>
          <a:p>
            <a:r>
              <a:rPr lang="en-US" dirty="0"/>
              <a:t>What is your action plan against online?</a:t>
            </a:r>
          </a:p>
        </p:txBody>
      </p:sp>
      <p:pic>
        <p:nvPicPr>
          <p:cNvPr id="5" name="Picture 4">
            <a:extLst>
              <a:ext uri="{FF2B5EF4-FFF2-40B4-BE49-F238E27FC236}">
                <a16:creationId xmlns:a16="http://schemas.microsoft.com/office/drawing/2014/main" id="{555A2F68-5CEE-47C8-85E4-BE6C455A5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16" y="1450227"/>
            <a:ext cx="12273116" cy="5380041"/>
          </a:xfrm>
          <a:prstGeom prst="rect">
            <a:avLst/>
          </a:prstGeom>
        </p:spPr>
      </p:pic>
    </p:spTree>
    <p:extLst>
      <p:ext uri="{BB962C8B-B14F-4D97-AF65-F5344CB8AC3E}">
        <p14:creationId xmlns:p14="http://schemas.microsoft.com/office/powerpoint/2010/main" val="622811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4537F-AD31-48DC-A755-82A18930CF1B}"/>
              </a:ext>
            </a:extLst>
          </p:cNvPr>
          <p:cNvSpPr>
            <a:spLocks noGrp="1"/>
          </p:cNvSpPr>
          <p:nvPr>
            <p:ph type="title"/>
          </p:nvPr>
        </p:nvSpPr>
        <p:spPr>
          <a:xfrm>
            <a:off x="1662300" y="1529753"/>
            <a:ext cx="2340078" cy="3602970"/>
          </a:xfrm>
        </p:spPr>
        <p:txBody>
          <a:bodyPr>
            <a:noAutofit/>
          </a:bodyPr>
          <a:lstStyle/>
          <a:p>
            <a:pPr algn="ctr"/>
            <a:r>
              <a:rPr lang="en-US" sz="4800" dirty="0"/>
              <a:t>Can I buy CLs from you at </a:t>
            </a:r>
            <a:br>
              <a:rPr lang="en-US" sz="4800" dirty="0"/>
            </a:br>
            <a:r>
              <a:rPr lang="en-US" sz="4800" dirty="0"/>
              <a:t>8 pm </a:t>
            </a:r>
          </a:p>
        </p:txBody>
      </p:sp>
      <p:pic>
        <p:nvPicPr>
          <p:cNvPr id="4" name="Picture 3">
            <a:extLst>
              <a:ext uri="{FF2B5EF4-FFF2-40B4-BE49-F238E27FC236}">
                <a16:creationId xmlns:a16="http://schemas.microsoft.com/office/drawing/2014/main" id="{455DCAC7-3F6A-4A9E-B7CF-9E4B63547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577" y="399631"/>
            <a:ext cx="7688827" cy="5766620"/>
          </a:xfrm>
          <a:prstGeom prst="rect">
            <a:avLst/>
          </a:prstGeom>
        </p:spPr>
      </p:pic>
    </p:spTree>
    <p:extLst>
      <p:ext uri="{BB962C8B-B14F-4D97-AF65-F5344CB8AC3E}">
        <p14:creationId xmlns:p14="http://schemas.microsoft.com/office/powerpoint/2010/main" val="551999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1DE9C4-FC6F-4231-AEB4-A73BB5478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832" y="307258"/>
            <a:ext cx="6540910" cy="6540910"/>
          </a:xfrm>
          <a:prstGeom prst="rect">
            <a:avLst/>
          </a:prstGeom>
        </p:spPr>
      </p:pic>
    </p:spTree>
    <p:extLst>
      <p:ext uri="{BB962C8B-B14F-4D97-AF65-F5344CB8AC3E}">
        <p14:creationId xmlns:p14="http://schemas.microsoft.com/office/powerpoint/2010/main" val="4166535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56F274-F990-4D02-8C46-FB49652A6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77" y="882444"/>
            <a:ext cx="5061155" cy="5061155"/>
          </a:xfrm>
          <a:prstGeom prst="rect">
            <a:avLst/>
          </a:prstGeom>
        </p:spPr>
      </p:pic>
      <p:sp>
        <p:nvSpPr>
          <p:cNvPr id="8" name="Title 7">
            <a:extLst>
              <a:ext uri="{FF2B5EF4-FFF2-40B4-BE49-F238E27FC236}">
                <a16:creationId xmlns:a16="http://schemas.microsoft.com/office/drawing/2014/main" id="{72633DB8-F28A-40A5-947C-41EDC35B7E9D}"/>
              </a:ext>
            </a:extLst>
          </p:cNvPr>
          <p:cNvSpPr>
            <a:spLocks noGrp="1"/>
          </p:cNvSpPr>
          <p:nvPr>
            <p:ph type="title"/>
          </p:nvPr>
        </p:nvSpPr>
        <p:spPr>
          <a:xfrm>
            <a:off x="5825612" y="770705"/>
            <a:ext cx="5852652" cy="4877927"/>
          </a:xfrm>
        </p:spPr>
        <p:txBody>
          <a:bodyPr>
            <a:normAutofit/>
          </a:bodyPr>
          <a:lstStyle/>
          <a:p>
            <a:r>
              <a:rPr lang="en-US" dirty="0"/>
              <a:t>Auto refractors are the end of practice as we know it … or maybe not</a:t>
            </a:r>
          </a:p>
        </p:txBody>
      </p:sp>
    </p:spTree>
    <p:extLst>
      <p:ext uri="{BB962C8B-B14F-4D97-AF65-F5344CB8AC3E}">
        <p14:creationId xmlns:p14="http://schemas.microsoft.com/office/powerpoint/2010/main" val="437862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11400" y="2006601"/>
            <a:ext cx="8368102" cy="3305520"/>
          </a:xfrm>
          <a:prstGeom prst="rect">
            <a:avLst/>
          </a:prstGeom>
          <a:noFill/>
        </p:spPr>
        <p:txBody>
          <a:bodyPr wrap="square" rtlCol="0">
            <a:spAutoFit/>
          </a:bodyPr>
          <a:lstStyle/>
          <a:p>
            <a:r>
              <a:rPr lang="en-US" sz="2600" dirty="0">
                <a:solidFill>
                  <a:srgbClr val="39C72E"/>
                </a:solidFill>
              </a:rPr>
              <a:t>•</a:t>
            </a:r>
            <a:r>
              <a:rPr lang="en-US" sz="2600" dirty="0"/>
              <a:t> </a:t>
            </a:r>
            <a:r>
              <a:rPr lang="en-US" sz="2600" b="1" dirty="0" err="1"/>
              <a:t>Opternative</a:t>
            </a:r>
            <a:endParaRPr lang="en-US" sz="2600" b="1" dirty="0"/>
          </a:p>
          <a:p>
            <a:pPr lvl="1">
              <a:buSzPct val="60000"/>
            </a:pPr>
            <a:r>
              <a:rPr lang="en-US" sz="2200" dirty="0">
                <a:solidFill>
                  <a:srgbClr val="3EA7B0"/>
                </a:solidFill>
              </a:rPr>
              <a:t>•</a:t>
            </a:r>
            <a:r>
              <a:rPr lang="en-US" sz="2200" dirty="0"/>
              <a:t> Online refraction in 39 states	</a:t>
            </a:r>
          </a:p>
          <a:p>
            <a:pPr lvl="1">
              <a:buSzPct val="60000"/>
            </a:pPr>
            <a:r>
              <a:rPr lang="en-US" sz="2200" dirty="0">
                <a:solidFill>
                  <a:srgbClr val="3EA7B0"/>
                </a:solidFill>
              </a:rPr>
              <a:t>•</a:t>
            </a:r>
            <a:r>
              <a:rPr lang="en-US" sz="2200" dirty="0"/>
              <a:t> $6 million private equity investment</a:t>
            </a:r>
          </a:p>
          <a:p>
            <a:pPr lvl="1">
              <a:buSzPct val="60000"/>
            </a:pPr>
            <a:r>
              <a:rPr lang="en-US" sz="2200" dirty="0">
                <a:solidFill>
                  <a:srgbClr val="3EA7B0"/>
                </a:solidFill>
              </a:rPr>
              <a:t>•</a:t>
            </a:r>
            <a:r>
              <a:rPr lang="en-US" sz="2200" dirty="0"/>
              <a:t> Partnering with 1-800-Contacts	</a:t>
            </a:r>
          </a:p>
          <a:p>
            <a:pPr>
              <a:lnSpc>
                <a:spcPct val="140000"/>
              </a:lnSpc>
            </a:pPr>
            <a:r>
              <a:rPr lang="en-US" sz="2600" dirty="0">
                <a:solidFill>
                  <a:srgbClr val="39C72E"/>
                </a:solidFill>
              </a:rPr>
              <a:t>•</a:t>
            </a:r>
            <a:r>
              <a:rPr lang="en-US" sz="2600" dirty="0"/>
              <a:t> </a:t>
            </a:r>
            <a:r>
              <a:rPr lang="en-US" sz="2600" b="1" dirty="0"/>
              <a:t>Smart Vision Labs</a:t>
            </a:r>
          </a:p>
          <a:p>
            <a:pPr marL="0" lvl="1"/>
            <a:r>
              <a:rPr lang="en-US" sz="2200" dirty="0">
                <a:solidFill>
                  <a:srgbClr val="3EA7B0"/>
                </a:solidFill>
              </a:rPr>
              <a:t>	•</a:t>
            </a:r>
            <a:r>
              <a:rPr lang="en-US" sz="2200" dirty="0"/>
              <a:t> Marketing online refraction system to optical retailers</a:t>
            </a:r>
          </a:p>
          <a:p>
            <a:pPr>
              <a:lnSpc>
                <a:spcPct val="140000"/>
              </a:lnSpc>
            </a:pPr>
            <a:r>
              <a:rPr lang="en-US" sz="2600" dirty="0">
                <a:solidFill>
                  <a:srgbClr val="39C72E"/>
                </a:solidFill>
              </a:rPr>
              <a:t>•</a:t>
            </a:r>
            <a:r>
              <a:rPr lang="en-US" sz="2600" dirty="0"/>
              <a:t> </a:t>
            </a:r>
            <a:r>
              <a:rPr lang="en-US" sz="2600" b="1" dirty="0" err="1"/>
              <a:t>Warby</a:t>
            </a:r>
            <a:r>
              <a:rPr lang="en-US" sz="2600" b="1" dirty="0"/>
              <a:t> Parker</a:t>
            </a:r>
          </a:p>
          <a:p>
            <a:pPr marL="0" lvl="1"/>
            <a:r>
              <a:rPr lang="en-US" sz="2200" dirty="0">
                <a:solidFill>
                  <a:srgbClr val="3EA7B0"/>
                </a:solidFill>
              </a:rPr>
              <a:t>	•</a:t>
            </a:r>
            <a:r>
              <a:rPr lang="en-US" sz="2200" dirty="0"/>
              <a:t> </a:t>
            </a:r>
            <a:r>
              <a:rPr lang="en-US" sz="2200" spc="-50" dirty="0"/>
              <a:t>May 2017 introduction of customers-only online refractions app</a:t>
            </a:r>
          </a:p>
        </p:txBody>
      </p:sp>
      <p:sp>
        <p:nvSpPr>
          <p:cNvPr id="5" name="Rectangle 4"/>
          <p:cNvSpPr/>
          <p:nvPr/>
        </p:nvSpPr>
        <p:spPr>
          <a:xfrm>
            <a:off x="1892300" y="983734"/>
            <a:ext cx="8445500" cy="784830"/>
          </a:xfrm>
          <a:prstGeom prst="rect">
            <a:avLst/>
          </a:prstGeom>
        </p:spPr>
        <p:txBody>
          <a:bodyPr wrap="square">
            <a:spAutoFit/>
          </a:bodyPr>
          <a:lstStyle/>
          <a:p>
            <a:pPr algn="ctr">
              <a:lnSpc>
                <a:spcPct val="80000"/>
              </a:lnSpc>
            </a:pPr>
            <a:r>
              <a:rPr lang="en-US" sz="5400" b="1" dirty="0"/>
              <a:t>Online Refraction</a:t>
            </a:r>
          </a:p>
        </p:txBody>
      </p:sp>
    </p:spTree>
    <p:extLst>
      <p:ext uri="{BB962C8B-B14F-4D97-AF65-F5344CB8AC3E}">
        <p14:creationId xmlns:p14="http://schemas.microsoft.com/office/powerpoint/2010/main" val="33431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92300" y="704334"/>
            <a:ext cx="8445500" cy="1449628"/>
          </a:xfrm>
          <a:prstGeom prst="rect">
            <a:avLst/>
          </a:prstGeom>
        </p:spPr>
        <p:txBody>
          <a:bodyPr wrap="square">
            <a:spAutoFit/>
          </a:bodyPr>
          <a:lstStyle/>
          <a:p>
            <a:pPr algn="ctr">
              <a:lnSpc>
                <a:spcPct val="80000"/>
              </a:lnSpc>
            </a:pPr>
            <a:r>
              <a:rPr lang="en-US" sz="5400" b="1" dirty="0"/>
              <a:t>Growing Demand </a:t>
            </a:r>
          </a:p>
          <a:p>
            <a:pPr algn="ctr">
              <a:lnSpc>
                <a:spcPct val="80000"/>
              </a:lnSpc>
            </a:pPr>
            <a:r>
              <a:rPr lang="en-US" sz="5400" b="1" dirty="0"/>
              <a:t>for Medical </a:t>
            </a:r>
            <a:r>
              <a:rPr lang="en-US" sz="5400" b="1" dirty="0" err="1"/>
              <a:t>Eyecare</a:t>
            </a:r>
            <a:endParaRPr lang="en-US" sz="5400" b="1" dirty="0"/>
          </a:p>
        </p:txBody>
      </p:sp>
      <p:sp>
        <p:nvSpPr>
          <p:cNvPr id="4" name="Rectangle 3"/>
          <p:cNvSpPr/>
          <p:nvPr/>
        </p:nvSpPr>
        <p:spPr>
          <a:xfrm>
            <a:off x="3213100" y="2470666"/>
            <a:ext cx="3416300" cy="738664"/>
          </a:xfrm>
          <a:prstGeom prst="rect">
            <a:avLst/>
          </a:prstGeom>
        </p:spPr>
        <p:txBody>
          <a:bodyPr wrap="square">
            <a:spAutoFit/>
          </a:bodyPr>
          <a:lstStyle/>
          <a:p>
            <a:pPr algn="ctr"/>
            <a:r>
              <a:rPr lang="en-US" sz="2100" b="1" dirty="0"/>
              <a:t>Projected Annual Exam </a:t>
            </a:r>
          </a:p>
          <a:p>
            <a:pPr algn="ctr"/>
            <a:r>
              <a:rPr lang="en-US" sz="2100" b="1" dirty="0"/>
              <a:t>Growth 2016-2025</a:t>
            </a:r>
          </a:p>
        </p:txBody>
      </p:sp>
      <p:pic>
        <p:nvPicPr>
          <p:cNvPr id="6" name="Picture 5" descr="RogerChart10-817 Marily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600" y="2260600"/>
            <a:ext cx="5715000" cy="3683000"/>
          </a:xfrm>
          <a:prstGeom prst="rect">
            <a:avLst/>
          </a:prstGeom>
        </p:spPr>
      </p:pic>
    </p:spTree>
    <p:extLst>
      <p:ext uri="{BB962C8B-B14F-4D97-AF65-F5344CB8AC3E}">
        <p14:creationId xmlns:p14="http://schemas.microsoft.com/office/powerpoint/2010/main" val="3183178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92300" y="666234"/>
            <a:ext cx="8445500" cy="784830"/>
          </a:xfrm>
          <a:prstGeom prst="rect">
            <a:avLst/>
          </a:prstGeom>
        </p:spPr>
        <p:txBody>
          <a:bodyPr wrap="square">
            <a:spAutoFit/>
          </a:bodyPr>
          <a:lstStyle/>
          <a:p>
            <a:pPr algn="ctr">
              <a:lnSpc>
                <a:spcPct val="80000"/>
              </a:lnSpc>
            </a:pPr>
            <a:r>
              <a:rPr lang="en-US" sz="5400" b="1" dirty="0"/>
              <a:t>Upgrade Product Mix</a:t>
            </a:r>
          </a:p>
        </p:txBody>
      </p:sp>
      <p:sp>
        <p:nvSpPr>
          <p:cNvPr id="9" name="Rectangle 8"/>
          <p:cNvSpPr/>
          <p:nvPr/>
        </p:nvSpPr>
        <p:spPr>
          <a:xfrm>
            <a:off x="1968500" y="1567934"/>
            <a:ext cx="8280400" cy="415498"/>
          </a:xfrm>
          <a:prstGeom prst="rect">
            <a:avLst/>
          </a:prstGeom>
        </p:spPr>
        <p:txBody>
          <a:bodyPr wrap="square">
            <a:spAutoFit/>
          </a:bodyPr>
          <a:lstStyle/>
          <a:p>
            <a:pPr algn="ctr"/>
            <a:r>
              <a:rPr lang="en-US" sz="2100" b="1" dirty="0"/>
              <a:t>Independent OD Eyewear Average Sale</a:t>
            </a:r>
          </a:p>
        </p:txBody>
      </p:sp>
      <p:sp>
        <p:nvSpPr>
          <p:cNvPr id="10" name="Rectangle 9"/>
          <p:cNvSpPr/>
          <p:nvPr/>
        </p:nvSpPr>
        <p:spPr>
          <a:xfrm>
            <a:off x="2057400" y="6081108"/>
            <a:ext cx="6223000" cy="246221"/>
          </a:xfrm>
          <a:prstGeom prst="rect">
            <a:avLst/>
          </a:prstGeom>
        </p:spPr>
        <p:txBody>
          <a:bodyPr wrap="square">
            <a:spAutoFit/>
          </a:bodyPr>
          <a:lstStyle/>
          <a:p>
            <a:pPr>
              <a:lnSpc>
                <a:spcPct val="80000"/>
              </a:lnSpc>
            </a:pPr>
            <a:r>
              <a:rPr lang="en-US" sz="1200" dirty="0"/>
              <a:t>Source: Estimates based on Vision Watch and Management &amp; Business Academy data</a:t>
            </a:r>
          </a:p>
        </p:txBody>
      </p:sp>
      <p:sp>
        <p:nvSpPr>
          <p:cNvPr id="12" name="Rectangle 11"/>
          <p:cNvSpPr/>
          <p:nvPr/>
        </p:nvSpPr>
        <p:spPr>
          <a:xfrm>
            <a:off x="7404100" y="4037653"/>
            <a:ext cx="520700" cy="400110"/>
          </a:xfrm>
          <a:prstGeom prst="rect">
            <a:avLst/>
          </a:prstGeom>
        </p:spPr>
        <p:txBody>
          <a:bodyPr wrap="square">
            <a:spAutoFit/>
          </a:bodyPr>
          <a:lstStyle/>
          <a:p>
            <a:pPr algn="ctr"/>
            <a:r>
              <a:rPr lang="en-US" sz="2000" b="1" spc="320" dirty="0">
                <a:latin typeface="Wingdings 3"/>
              </a:rPr>
              <a:t>u</a:t>
            </a:r>
            <a:endParaRPr lang="en-US" sz="2000" dirty="0">
              <a:latin typeface="Zapf Dingbats" charset="2"/>
              <a:cs typeface="Zapf Dingbats" charset="2"/>
            </a:endParaRPr>
          </a:p>
        </p:txBody>
      </p:sp>
      <p:sp>
        <p:nvSpPr>
          <p:cNvPr id="13" name="Rectangle 12"/>
          <p:cNvSpPr/>
          <p:nvPr/>
        </p:nvSpPr>
        <p:spPr>
          <a:xfrm>
            <a:off x="4381501" y="4043943"/>
            <a:ext cx="482599" cy="400110"/>
          </a:xfrm>
          <a:prstGeom prst="rect">
            <a:avLst/>
          </a:prstGeom>
        </p:spPr>
        <p:txBody>
          <a:bodyPr wrap="square">
            <a:spAutoFit/>
          </a:bodyPr>
          <a:lstStyle/>
          <a:p>
            <a:pPr algn="ctr"/>
            <a:r>
              <a:rPr lang="en-US" sz="2000" b="1" spc="320" dirty="0">
                <a:latin typeface="Wingdings 3"/>
              </a:rPr>
              <a:t>t </a:t>
            </a:r>
            <a:endParaRPr lang="en-US" sz="2000" dirty="0">
              <a:latin typeface="Zapf Dingbats" charset="2"/>
              <a:cs typeface="Zapf Dingbats" charset="2"/>
            </a:endParaRPr>
          </a:p>
        </p:txBody>
      </p:sp>
      <p:pic>
        <p:nvPicPr>
          <p:cNvPr id="14" name="Picture 13" descr="RogerChart34-718 Marily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400" y="2451628"/>
            <a:ext cx="6354458" cy="1929872"/>
          </a:xfrm>
          <a:prstGeom prst="rect">
            <a:avLst/>
          </a:prstGeom>
        </p:spPr>
      </p:pic>
      <p:pic>
        <p:nvPicPr>
          <p:cNvPr id="11" name="Picture 10" descr="RogerChartgreenband-817 Marily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600" y="4457700"/>
            <a:ext cx="7683500" cy="487148"/>
          </a:xfrm>
          <a:prstGeom prst="rect">
            <a:avLst/>
          </a:prstGeom>
        </p:spPr>
      </p:pic>
      <p:sp>
        <p:nvSpPr>
          <p:cNvPr id="15" name="Rectangle 14"/>
          <p:cNvSpPr/>
          <p:nvPr/>
        </p:nvSpPr>
        <p:spPr>
          <a:xfrm>
            <a:off x="1962150" y="4478550"/>
            <a:ext cx="8280400" cy="400110"/>
          </a:xfrm>
          <a:prstGeom prst="rect">
            <a:avLst/>
          </a:prstGeom>
        </p:spPr>
        <p:txBody>
          <a:bodyPr wrap="square">
            <a:spAutoFit/>
          </a:bodyPr>
          <a:lstStyle/>
          <a:p>
            <a:pPr algn="ctr"/>
            <a:r>
              <a:rPr lang="en-US" sz="2000" b="1" dirty="0">
                <a:solidFill>
                  <a:schemeClr val="bg1"/>
                </a:solidFill>
              </a:rPr>
              <a:t>Process, not patient demographics, explain sales mix variance</a:t>
            </a:r>
          </a:p>
        </p:txBody>
      </p:sp>
    </p:spTree>
    <p:extLst>
      <p:ext uri="{BB962C8B-B14F-4D97-AF65-F5344CB8AC3E}">
        <p14:creationId xmlns:p14="http://schemas.microsoft.com/office/powerpoint/2010/main" val="942595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88D68E-27CE-4893-B3A8-E44C64EF9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8963"/>
            <a:ext cx="12192000" cy="2660073"/>
          </a:xfrm>
          <a:prstGeom prst="rect">
            <a:avLst/>
          </a:prstGeom>
        </p:spPr>
      </p:pic>
    </p:spTree>
    <p:extLst>
      <p:ext uri="{BB962C8B-B14F-4D97-AF65-F5344CB8AC3E}">
        <p14:creationId xmlns:p14="http://schemas.microsoft.com/office/powerpoint/2010/main" val="2642121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Top 5 Mistakes Preventing Your Practice Growth </a:t>
            </a:r>
          </a:p>
        </p:txBody>
      </p:sp>
      <p:sp>
        <p:nvSpPr>
          <p:cNvPr id="3" name="Subtitle 2"/>
          <p:cNvSpPr>
            <a:spLocks noGrp="1"/>
          </p:cNvSpPr>
          <p:nvPr>
            <p:ph type="subTitle" idx="1"/>
          </p:nvPr>
        </p:nvSpPr>
        <p:spPr/>
        <p:txBody>
          <a:bodyPr/>
          <a:lstStyle/>
          <a:p>
            <a:r>
              <a:rPr lang="en-US" dirty="0"/>
              <a:t>Mark R. Wright, OD, FCOVD</a:t>
            </a:r>
          </a:p>
        </p:txBody>
      </p:sp>
    </p:spTree>
    <p:extLst>
      <p:ext uri="{BB962C8B-B14F-4D97-AF65-F5344CB8AC3E}">
        <p14:creationId xmlns:p14="http://schemas.microsoft.com/office/powerpoint/2010/main" val="506993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1F5FB-1488-417D-9F4D-F42D5C89C941}"/>
              </a:ext>
            </a:extLst>
          </p:cNvPr>
          <p:cNvPicPr>
            <a:picLocks noChangeAspect="1"/>
          </p:cNvPicPr>
          <p:nvPr/>
        </p:nvPicPr>
        <p:blipFill rotWithShape="1">
          <a:blip r:embed="rId2"/>
          <a:srcRect l="13034" t="13871" r="38005" b="12581"/>
          <a:stretch/>
        </p:blipFill>
        <p:spPr>
          <a:xfrm>
            <a:off x="2639960" y="125361"/>
            <a:ext cx="6563033" cy="6572643"/>
          </a:xfrm>
          <a:prstGeom prst="rect">
            <a:avLst/>
          </a:prstGeom>
        </p:spPr>
      </p:pic>
    </p:spTree>
    <p:extLst>
      <p:ext uri="{BB962C8B-B14F-4D97-AF65-F5344CB8AC3E}">
        <p14:creationId xmlns:p14="http://schemas.microsoft.com/office/powerpoint/2010/main" val="857522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697" b="23407"/>
          <a:stretch/>
        </p:blipFill>
        <p:spPr>
          <a:xfrm>
            <a:off x="2011680" y="-6071"/>
            <a:ext cx="8219439" cy="6852547"/>
          </a:xfrm>
          <a:prstGeom prst="rect">
            <a:avLst/>
          </a:prstGeom>
        </p:spPr>
      </p:pic>
    </p:spTree>
    <p:extLst>
      <p:ext uri="{BB962C8B-B14F-4D97-AF65-F5344CB8AC3E}">
        <p14:creationId xmlns:p14="http://schemas.microsoft.com/office/powerpoint/2010/main" val="1831868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6191" b="17212"/>
          <a:stretch/>
        </p:blipFill>
        <p:spPr>
          <a:xfrm>
            <a:off x="2768137" y="163032"/>
            <a:ext cx="6417425" cy="6457062"/>
          </a:xfrm>
          <a:prstGeom prst="rect">
            <a:avLst/>
          </a:prstGeom>
        </p:spPr>
      </p:pic>
      <p:sp>
        <p:nvSpPr>
          <p:cNvPr id="5" name="Rectangle 4"/>
          <p:cNvSpPr/>
          <p:nvPr/>
        </p:nvSpPr>
        <p:spPr>
          <a:xfrm>
            <a:off x="6168044" y="1645920"/>
            <a:ext cx="3167149" cy="23192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8506" y="4185920"/>
            <a:ext cx="3167149" cy="24341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93228" y="4185920"/>
            <a:ext cx="3167149" cy="24341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8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marL="0" indent="0">
              <a:buNone/>
            </a:pPr>
            <a:r>
              <a:rPr lang="en-US" dirty="0"/>
              <a:t>The attendee will be able to …</a:t>
            </a:r>
          </a:p>
          <a:p>
            <a:pPr marL="514350" indent="-514350">
              <a:spcAft>
                <a:spcPts val="1800"/>
              </a:spcAft>
              <a:buFont typeface="+mj-lt"/>
              <a:buAutoNum type="arabicParenR"/>
            </a:pPr>
            <a:r>
              <a:rPr lang="en-US" dirty="0">
                <a:solidFill>
                  <a:srgbClr val="0070C0"/>
                </a:solidFill>
              </a:rPr>
              <a:t>Utilize third parties more effectively in the practice</a:t>
            </a:r>
          </a:p>
          <a:p>
            <a:pPr marL="514350" indent="-514350">
              <a:spcAft>
                <a:spcPts val="1800"/>
              </a:spcAft>
              <a:buFont typeface="+mj-lt"/>
              <a:buAutoNum type="arabicParenR"/>
            </a:pPr>
            <a:r>
              <a:rPr lang="en-US" dirty="0">
                <a:solidFill>
                  <a:srgbClr val="0070C0"/>
                </a:solidFill>
              </a:rPr>
              <a:t>Deliver a more effective case presentation</a:t>
            </a:r>
          </a:p>
          <a:p>
            <a:pPr marL="514350" indent="-514350">
              <a:spcAft>
                <a:spcPts val="1800"/>
              </a:spcAft>
              <a:buFont typeface="+mj-lt"/>
              <a:buAutoNum type="arabicParenR"/>
            </a:pPr>
            <a:r>
              <a:rPr lang="en-US" dirty="0">
                <a:solidFill>
                  <a:srgbClr val="0070C0"/>
                </a:solidFill>
              </a:rPr>
              <a:t>Design and implement better practice systems</a:t>
            </a:r>
          </a:p>
          <a:p>
            <a:pPr marL="514350" indent="-514350">
              <a:spcAft>
                <a:spcPts val="1800"/>
              </a:spcAft>
              <a:buFont typeface="+mj-lt"/>
              <a:buAutoNum type="arabicParenR"/>
            </a:pPr>
            <a:r>
              <a:rPr lang="en-US" dirty="0">
                <a:solidFill>
                  <a:srgbClr val="0070C0"/>
                </a:solidFill>
              </a:rPr>
              <a:t>Increase the number of patients through the office</a:t>
            </a:r>
          </a:p>
          <a:p>
            <a:pPr marL="514350" indent="-514350">
              <a:spcAft>
                <a:spcPts val="1800"/>
              </a:spcAft>
              <a:buFont typeface="+mj-lt"/>
              <a:buAutoNum type="arabicParenR"/>
            </a:pPr>
            <a:r>
              <a:rPr lang="en-US" dirty="0">
                <a:solidFill>
                  <a:srgbClr val="0070C0"/>
                </a:solidFill>
              </a:rPr>
              <a:t>Improve staff productivity</a:t>
            </a:r>
            <a:endParaRPr lang="en-US" dirty="0"/>
          </a:p>
        </p:txBody>
      </p:sp>
    </p:spTree>
    <p:extLst>
      <p:ext uri="{BB962C8B-B14F-4D97-AF65-F5344CB8AC3E}">
        <p14:creationId xmlns:p14="http://schemas.microsoft.com/office/powerpoint/2010/main" val="1165528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Top 5 Mistakes </a:t>
            </a:r>
            <a:br>
              <a:rPr lang="en-US" dirty="0"/>
            </a:br>
            <a:r>
              <a:rPr lang="en-US" dirty="0"/>
              <a:t>Preventing Your Practice Growth </a:t>
            </a:r>
          </a:p>
        </p:txBody>
      </p:sp>
      <p:sp>
        <p:nvSpPr>
          <p:cNvPr id="3" name="Content Placeholder 2"/>
          <p:cNvSpPr>
            <a:spLocks noGrp="1"/>
          </p:cNvSpPr>
          <p:nvPr>
            <p:ph idx="1"/>
          </p:nvPr>
        </p:nvSpPr>
        <p:spPr/>
        <p:txBody>
          <a:bodyPr>
            <a:normAutofit/>
          </a:bodyPr>
          <a:lstStyle/>
          <a:p>
            <a:pPr marL="514350" indent="-514350">
              <a:spcAft>
                <a:spcPts val="1800"/>
              </a:spcAft>
              <a:buFont typeface="+mj-lt"/>
              <a:buAutoNum type="arabicParenR"/>
            </a:pPr>
            <a:r>
              <a:rPr lang="en-US" sz="3600" dirty="0">
                <a:solidFill>
                  <a:srgbClr val="0070C0"/>
                </a:solidFill>
              </a:rPr>
              <a:t>Third parties are ruling your practice</a:t>
            </a:r>
          </a:p>
          <a:p>
            <a:pPr marL="514350" indent="-514350">
              <a:spcAft>
                <a:spcPts val="1800"/>
              </a:spcAft>
              <a:buFont typeface="+mj-lt"/>
              <a:buAutoNum type="arabicParenR"/>
            </a:pPr>
            <a:r>
              <a:rPr lang="en-US" sz="3600" dirty="0">
                <a:solidFill>
                  <a:srgbClr val="0070C0"/>
                </a:solidFill>
              </a:rPr>
              <a:t>Case presentation is not well thought out</a:t>
            </a:r>
          </a:p>
          <a:p>
            <a:pPr marL="514350" indent="-514350">
              <a:spcAft>
                <a:spcPts val="1800"/>
              </a:spcAft>
              <a:buFont typeface="+mj-lt"/>
              <a:buAutoNum type="arabicParenR"/>
            </a:pPr>
            <a:r>
              <a:rPr lang="en-US" sz="3600" dirty="0">
                <a:solidFill>
                  <a:srgbClr val="0070C0"/>
                </a:solidFill>
              </a:rPr>
              <a:t>Missing or poorly designed practice systems</a:t>
            </a:r>
          </a:p>
          <a:p>
            <a:pPr marL="514350" indent="-514350">
              <a:spcAft>
                <a:spcPts val="1800"/>
              </a:spcAft>
              <a:buFont typeface="+mj-lt"/>
              <a:buAutoNum type="arabicParenR"/>
            </a:pPr>
            <a:r>
              <a:rPr lang="en-US" sz="3600" dirty="0">
                <a:solidFill>
                  <a:srgbClr val="0070C0"/>
                </a:solidFill>
              </a:rPr>
              <a:t>Not enough patients</a:t>
            </a:r>
          </a:p>
          <a:p>
            <a:pPr marL="514350" indent="-514350">
              <a:spcAft>
                <a:spcPts val="1800"/>
              </a:spcAft>
              <a:buFont typeface="+mj-lt"/>
              <a:buAutoNum type="arabicParenR"/>
            </a:pPr>
            <a:r>
              <a:rPr lang="en-US" sz="3600" dirty="0">
                <a:solidFill>
                  <a:srgbClr val="0070C0"/>
                </a:solidFill>
              </a:rPr>
              <a:t>Staff not productive</a:t>
            </a:r>
          </a:p>
        </p:txBody>
      </p:sp>
    </p:spTree>
    <p:extLst>
      <p:ext uri="{BB962C8B-B14F-4D97-AF65-F5344CB8AC3E}">
        <p14:creationId xmlns:p14="http://schemas.microsoft.com/office/powerpoint/2010/main" val="1602124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purpose of being in a third party </a:t>
            </a:r>
            <a:br>
              <a:rPr lang="en-US" dirty="0"/>
            </a:br>
            <a:r>
              <a:rPr lang="en-US" dirty="0"/>
              <a:t>is patient access</a:t>
            </a:r>
            <a:br>
              <a:rPr lang="en-US" dirty="0"/>
            </a:br>
            <a:r>
              <a:rPr lang="en-US" sz="2700" dirty="0"/>
              <a:t>3</a:t>
            </a:r>
            <a:r>
              <a:rPr lang="en-US" sz="2700" baseline="30000" dirty="0"/>
              <a:t>rd</a:t>
            </a:r>
            <a:r>
              <a:rPr lang="en-US" sz="2700" dirty="0"/>
              <a:t> parties are ruling your practice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14" y="2301155"/>
            <a:ext cx="10831171" cy="283538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2829" b="14074"/>
          <a:stretch/>
        </p:blipFill>
        <p:spPr>
          <a:xfrm>
            <a:off x="5453702" y="970201"/>
            <a:ext cx="1284593" cy="1440974"/>
          </a:xfrm>
          <a:prstGeom prst="rect">
            <a:avLst/>
          </a:prstGeom>
        </p:spPr>
      </p:pic>
    </p:spTree>
    <p:extLst>
      <p:ext uri="{BB962C8B-B14F-4D97-AF65-F5344CB8AC3E}">
        <p14:creationId xmlns:p14="http://schemas.microsoft.com/office/powerpoint/2010/main" val="505078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Golden Rule</a:t>
            </a:r>
            <a:br>
              <a:rPr lang="en-US" dirty="0"/>
            </a:br>
            <a:r>
              <a:rPr lang="en-US" sz="2700" dirty="0"/>
              <a:t>3</a:t>
            </a:r>
            <a:r>
              <a:rPr lang="en-US" sz="2700" baseline="30000" dirty="0"/>
              <a:t>rd</a:t>
            </a:r>
            <a:r>
              <a:rPr lang="en-US" sz="2700" dirty="0"/>
              <a:t> parties are ruling your practice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466" y="1896426"/>
            <a:ext cx="5187067" cy="4236105"/>
          </a:xfrm>
          <a:prstGeom prst="rect">
            <a:avLst/>
          </a:prstGeom>
        </p:spPr>
      </p:pic>
    </p:spTree>
    <p:extLst>
      <p:ext uri="{BB962C8B-B14F-4D97-AF65-F5344CB8AC3E}">
        <p14:creationId xmlns:p14="http://schemas.microsoft.com/office/powerpoint/2010/main" val="308310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92300" y="691634"/>
            <a:ext cx="8445500" cy="2545312"/>
          </a:xfrm>
          <a:prstGeom prst="rect">
            <a:avLst/>
          </a:prstGeom>
        </p:spPr>
        <p:txBody>
          <a:bodyPr wrap="square">
            <a:spAutoFit/>
          </a:bodyPr>
          <a:lstStyle/>
          <a:p>
            <a:pPr algn="ctr">
              <a:lnSpc>
                <a:spcPct val="80000"/>
              </a:lnSpc>
            </a:pPr>
            <a:r>
              <a:rPr lang="en-US" sz="5400" b="1" dirty="0"/>
              <a:t>Growing Prevalence </a:t>
            </a:r>
          </a:p>
          <a:p>
            <a:pPr algn="ctr">
              <a:lnSpc>
                <a:spcPct val="80000"/>
              </a:lnSpc>
            </a:pPr>
            <a:r>
              <a:rPr lang="en-US" sz="5400" b="1" dirty="0"/>
              <a:t>of Ocular Disorders</a:t>
            </a:r>
          </a:p>
          <a:p>
            <a:pPr algn="ctr"/>
            <a:r>
              <a:rPr lang="en-US" sz="2800" b="1" dirty="0"/>
              <a:t>(million adults)</a:t>
            </a:r>
          </a:p>
          <a:p>
            <a:pPr algn="ctr">
              <a:lnSpc>
                <a:spcPct val="80000"/>
              </a:lnSpc>
            </a:pPr>
            <a:endParaRPr lang="en-US" sz="5400" b="1" spc="-80" dirty="0"/>
          </a:p>
        </p:txBody>
      </p:sp>
      <p:grpSp>
        <p:nvGrpSpPr>
          <p:cNvPr id="11" name="Group 10">
            <a:extLst>
              <a:ext uri="{FF2B5EF4-FFF2-40B4-BE49-F238E27FC236}">
                <a16:creationId xmlns:a16="http://schemas.microsoft.com/office/drawing/2014/main" id="{16ECD757-D996-4356-8594-38D00162E859}"/>
              </a:ext>
            </a:extLst>
          </p:cNvPr>
          <p:cNvGrpSpPr/>
          <p:nvPr/>
        </p:nvGrpSpPr>
        <p:grpSpPr>
          <a:xfrm>
            <a:off x="1392687" y="2281551"/>
            <a:ext cx="8826740" cy="4132042"/>
            <a:chOff x="800340" y="2195287"/>
            <a:chExt cx="8826740" cy="4132042"/>
          </a:xfrm>
        </p:grpSpPr>
        <p:sp>
          <p:nvSpPr>
            <p:cNvPr id="6" name="Rectangle 5"/>
            <p:cNvSpPr/>
            <p:nvPr/>
          </p:nvSpPr>
          <p:spPr>
            <a:xfrm>
              <a:off x="2057400" y="6081108"/>
              <a:ext cx="5016500" cy="246221"/>
            </a:xfrm>
            <a:prstGeom prst="rect">
              <a:avLst/>
            </a:prstGeom>
          </p:spPr>
          <p:txBody>
            <a:bodyPr wrap="square">
              <a:spAutoFit/>
            </a:bodyPr>
            <a:lstStyle/>
            <a:p>
              <a:pPr>
                <a:lnSpc>
                  <a:spcPct val="80000"/>
                </a:lnSpc>
              </a:pPr>
              <a:r>
                <a:rPr lang="en-US" sz="1200" dirty="0"/>
                <a:t>Source: National Eye Institute</a:t>
              </a:r>
            </a:p>
          </p:txBody>
        </p:sp>
        <p:pic>
          <p:nvPicPr>
            <p:cNvPr id="4" name="Picture 3" descr="RogerChart11-817 Marily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340" y="2195287"/>
              <a:ext cx="7899400" cy="3306209"/>
            </a:xfrm>
            <a:prstGeom prst="rect">
              <a:avLst/>
            </a:prstGeom>
          </p:spPr>
        </p:pic>
        <p:sp>
          <p:nvSpPr>
            <p:cNvPr id="2" name="Rectangle 1">
              <a:extLst>
                <a:ext uri="{FF2B5EF4-FFF2-40B4-BE49-F238E27FC236}">
                  <a16:creationId xmlns:a16="http://schemas.microsoft.com/office/drawing/2014/main" id="{BF2DC206-A973-4163-B891-6AC940F48A32}"/>
                </a:ext>
              </a:extLst>
            </p:cNvPr>
            <p:cNvSpPr/>
            <p:nvPr/>
          </p:nvSpPr>
          <p:spPr>
            <a:xfrm>
              <a:off x="8212347" y="5106838"/>
              <a:ext cx="1414733" cy="37740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3.5%</a:t>
              </a:r>
            </a:p>
          </p:txBody>
        </p:sp>
        <p:sp>
          <p:nvSpPr>
            <p:cNvPr id="3" name="Rectangle 2">
              <a:extLst>
                <a:ext uri="{FF2B5EF4-FFF2-40B4-BE49-F238E27FC236}">
                  <a16:creationId xmlns:a16="http://schemas.microsoft.com/office/drawing/2014/main" id="{1BB0ACCD-D05D-4A19-BCCA-CDF556049C7A}"/>
                </a:ext>
              </a:extLst>
            </p:cNvPr>
            <p:cNvSpPr/>
            <p:nvPr/>
          </p:nvSpPr>
          <p:spPr>
            <a:xfrm>
              <a:off x="8333119" y="4600755"/>
              <a:ext cx="500332" cy="4830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sz="1200" dirty="0"/>
                <a:t>2010</a:t>
              </a:r>
            </a:p>
          </p:txBody>
        </p:sp>
        <p:sp>
          <p:nvSpPr>
            <p:cNvPr id="7" name="Rectangle 6">
              <a:extLst>
                <a:ext uri="{FF2B5EF4-FFF2-40B4-BE49-F238E27FC236}">
                  <a16:creationId xmlns:a16="http://schemas.microsoft.com/office/drawing/2014/main" id="{36F3F915-2904-48D1-AC34-AA2792ACBA5D}"/>
                </a:ext>
              </a:extLst>
            </p:cNvPr>
            <p:cNvSpPr/>
            <p:nvPr/>
          </p:nvSpPr>
          <p:spPr>
            <a:xfrm>
              <a:off x="8919713" y="4307457"/>
              <a:ext cx="517585" cy="776377"/>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endParaRPr lang="en-US" sz="2000" dirty="0"/>
            </a:p>
            <a:p>
              <a:pPr algn="ctr"/>
              <a:r>
                <a:rPr lang="en-US" sz="1200" dirty="0"/>
                <a:t>2030</a:t>
              </a:r>
            </a:p>
          </p:txBody>
        </p:sp>
        <p:sp>
          <p:nvSpPr>
            <p:cNvPr id="8" name="TextBox 7">
              <a:extLst>
                <a:ext uri="{FF2B5EF4-FFF2-40B4-BE49-F238E27FC236}">
                  <a16:creationId xmlns:a16="http://schemas.microsoft.com/office/drawing/2014/main" id="{93D35237-E9A7-4509-99F1-A220DCB52B35}"/>
                </a:ext>
              </a:extLst>
            </p:cNvPr>
            <p:cNvSpPr txBox="1"/>
            <p:nvPr/>
          </p:nvSpPr>
          <p:spPr>
            <a:xfrm>
              <a:off x="8359506" y="4307457"/>
              <a:ext cx="447558" cy="338554"/>
            </a:xfrm>
            <a:prstGeom prst="rect">
              <a:avLst/>
            </a:prstGeom>
            <a:noFill/>
          </p:spPr>
          <p:txBody>
            <a:bodyPr wrap="none" rtlCol="0">
              <a:spAutoFit/>
            </a:bodyPr>
            <a:lstStyle/>
            <a:p>
              <a:r>
                <a:rPr lang="en-US" sz="1600" b="1" dirty="0"/>
                <a:t>7.7</a:t>
              </a:r>
            </a:p>
          </p:txBody>
        </p:sp>
        <p:sp>
          <p:nvSpPr>
            <p:cNvPr id="9" name="TextBox 8">
              <a:extLst>
                <a:ext uri="{FF2B5EF4-FFF2-40B4-BE49-F238E27FC236}">
                  <a16:creationId xmlns:a16="http://schemas.microsoft.com/office/drawing/2014/main" id="{3228F8C8-14ED-4B17-BBBF-055BA10BECE5}"/>
                </a:ext>
              </a:extLst>
            </p:cNvPr>
            <p:cNvSpPr txBox="1"/>
            <p:nvPr/>
          </p:nvSpPr>
          <p:spPr>
            <a:xfrm>
              <a:off x="8866694" y="3987226"/>
              <a:ext cx="548548" cy="338554"/>
            </a:xfrm>
            <a:prstGeom prst="rect">
              <a:avLst/>
            </a:prstGeom>
            <a:noFill/>
          </p:spPr>
          <p:txBody>
            <a:bodyPr wrap="none" rtlCol="0">
              <a:spAutoFit/>
            </a:bodyPr>
            <a:lstStyle/>
            <a:p>
              <a:r>
                <a:rPr lang="en-US" sz="1600" b="1" dirty="0"/>
                <a:t>11.4</a:t>
              </a:r>
            </a:p>
          </p:txBody>
        </p:sp>
        <p:sp>
          <p:nvSpPr>
            <p:cNvPr id="10" name="Rectangle 9">
              <a:extLst>
                <a:ext uri="{FF2B5EF4-FFF2-40B4-BE49-F238E27FC236}">
                  <a16:creationId xmlns:a16="http://schemas.microsoft.com/office/drawing/2014/main" id="{C1D086EA-C61F-4743-9714-B7E479476967}"/>
                </a:ext>
              </a:extLst>
            </p:cNvPr>
            <p:cNvSpPr/>
            <p:nvPr/>
          </p:nvSpPr>
          <p:spPr>
            <a:xfrm>
              <a:off x="8252605" y="3571337"/>
              <a:ext cx="1374475" cy="483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Diabetic</a:t>
              </a:r>
            </a:p>
            <a:p>
              <a:pPr algn="ctr"/>
              <a:r>
                <a:rPr lang="en-US" sz="1600" b="1" dirty="0"/>
                <a:t>Retinopathy</a:t>
              </a:r>
            </a:p>
          </p:txBody>
        </p:sp>
      </p:grpSp>
    </p:spTree>
    <p:extLst>
      <p:ext uri="{BB962C8B-B14F-4D97-AF65-F5344CB8AC3E}">
        <p14:creationId xmlns:p14="http://schemas.microsoft.com/office/powerpoint/2010/main" val="3165014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Mantra: Do more for less</a:t>
            </a:r>
            <a:br>
              <a:rPr lang="en-US" dirty="0"/>
            </a:br>
            <a:r>
              <a:rPr lang="en-US" sz="2400" dirty="0"/>
              <a:t>3</a:t>
            </a:r>
            <a:r>
              <a:rPr lang="en-US" sz="2400" baseline="30000" dirty="0"/>
              <a:t>rd</a:t>
            </a:r>
            <a:r>
              <a:rPr lang="en-US" sz="2400" dirty="0"/>
              <a:t> parties are ruling your practice</a:t>
            </a:r>
          </a:p>
        </p:txBody>
      </p:sp>
      <p:pic>
        <p:nvPicPr>
          <p:cNvPr id="4" name="Picture 3"/>
          <p:cNvPicPr>
            <a:picLocks noChangeAspect="1"/>
          </p:cNvPicPr>
          <p:nvPr/>
        </p:nvPicPr>
        <p:blipFill rotWithShape="1">
          <a:blip r:embed="rId2"/>
          <a:srcRect l="8132" t="14382" r="17124" b="13739"/>
          <a:stretch/>
        </p:blipFill>
        <p:spPr>
          <a:xfrm>
            <a:off x="2099144" y="1534959"/>
            <a:ext cx="7688912" cy="4929452"/>
          </a:xfrm>
          <a:prstGeom prst="rect">
            <a:avLst/>
          </a:prstGeom>
        </p:spPr>
      </p:pic>
    </p:spTree>
    <p:extLst>
      <p:ext uri="{BB962C8B-B14F-4D97-AF65-F5344CB8AC3E}">
        <p14:creationId xmlns:p14="http://schemas.microsoft.com/office/powerpoint/2010/main" val="417761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Mantra: Do more for less</a:t>
            </a:r>
            <a:br>
              <a:rPr lang="en-US" dirty="0"/>
            </a:br>
            <a:r>
              <a:rPr lang="en-US" sz="2400" dirty="0"/>
              <a:t>3</a:t>
            </a:r>
            <a:r>
              <a:rPr lang="en-US" sz="2400" baseline="30000" dirty="0"/>
              <a:t>rd</a:t>
            </a:r>
            <a:r>
              <a:rPr lang="en-US" sz="2400" dirty="0"/>
              <a:t> parties are ruling your practice</a:t>
            </a:r>
          </a:p>
        </p:txBody>
      </p:sp>
      <p:pic>
        <p:nvPicPr>
          <p:cNvPr id="3" name="Picture 2"/>
          <p:cNvPicPr>
            <a:picLocks noChangeAspect="1"/>
          </p:cNvPicPr>
          <p:nvPr/>
        </p:nvPicPr>
        <p:blipFill rotWithShape="1">
          <a:blip r:embed="rId2"/>
          <a:srcRect l="17098" t="23071" r="21298" b="43884"/>
          <a:stretch/>
        </p:blipFill>
        <p:spPr>
          <a:xfrm>
            <a:off x="626096" y="1860516"/>
            <a:ext cx="10939808" cy="3912131"/>
          </a:xfrm>
          <a:prstGeom prst="rect">
            <a:avLst/>
          </a:prstGeom>
        </p:spPr>
      </p:pic>
    </p:spTree>
    <p:extLst>
      <p:ext uri="{BB962C8B-B14F-4D97-AF65-F5344CB8AC3E}">
        <p14:creationId xmlns:p14="http://schemas.microsoft.com/office/powerpoint/2010/main" val="2883119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Mantra: Do more for less</a:t>
            </a:r>
            <a:br>
              <a:rPr lang="en-US" dirty="0"/>
            </a:br>
            <a:r>
              <a:rPr lang="en-US" sz="2400" dirty="0"/>
              <a:t>3</a:t>
            </a:r>
            <a:r>
              <a:rPr lang="en-US" sz="2400" baseline="30000" dirty="0"/>
              <a:t>rd</a:t>
            </a:r>
            <a:r>
              <a:rPr lang="en-US" sz="2400" dirty="0"/>
              <a:t> parties are ruling your practice</a:t>
            </a:r>
          </a:p>
        </p:txBody>
      </p:sp>
      <p:pic>
        <p:nvPicPr>
          <p:cNvPr id="3" name="Picture 2"/>
          <p:cNvPicPr>
            <a:picLocks noChangeAspect="1"/>
          </p:cNvPicPr>
          <p:nvPr/>
        </p:nvPicPr>
        <p:blipFill rotWithShape="1">
          <a:blip r:embed="rId2"/>
          <a:srcRect l="17562" t="36854" r="20679" b="30202"/>
          <a:stretch/>
        </p:blipFill>
        <p:spPr>
          <a:xfrm>
            <a:off x="640301" y="1860606"/>
            <a:ext cx="10911397" cy="3880236"/>
          </a:xfrm>
          <a:prstGeom prst="rect">
            <a:avLst/>
          </a:prstGeom>
        </p:spPr>
      </p:pic>
    </p:spTree>
    <p:extLst>
      <p:ext uri="{BB962C8B-B14F-4D97-AF65-F5344CB8AC3E}">
        <p14:creationId xmlns:p14="http://schemas.microsoft.com/office/powerpoint/2010/main" val="1320504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236991">
            <a:off x="204555" y="1406327"/>
            <a:ext cx="5158476" cy="3868857"/>
          </a:xfrm>
          <a:prstGeom prst="rect">
            <a:avLst/>
          </a:prstGeom>
        </p:spPr>
      </p:pic>
      <p:sp>
        <p:nvSpPr>
          <p:cNvPr id="2" name="Title 1"/>
          <p:cNvSpPr>
            <a:spLocks noGrp="1"/>
          </p:cNvSpPr>
          <p:nvPr>
            <p:ph type="title"/>
          </p:nvPr>
        </p:nvSpPr>
        <p:spPr/>
        <p:txBody>
          <a:bodyPr/>
          <a:lstStyle/>
          <a:p>
            <a:r>
              <a:rPr lang="en-US" dirty="0"/>
              <a:t>Mantra: Do more for less</a:t>
            </a:r>
            <a:br>
              <a:rPr lang="en-US" dirty="0"/>
            </a:br>
            <a:r>
              <a:rPr lang="en-US" sz="2400" dirty="0"/>
              <a:t>3</a:t>
            </a:r>
            <a:r>
              <a:rPr lang="en-US" sz="2400" baseline="30000" dirty="0"/>
              <a:t>rd</a:t>
            </a:r>
            <a:r>
              <a:rPr lang="en-US" sz="2400" dirty="0"/>
              <a:t> parties are ruling your practice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873" y="2085655"/>
            <a:ext cx="6363128" cy="4772346"/>
          </a:xfrm>
          <a:prstGeom prst="rect">
            <a:avLst/>
          </a:prstGeom>
        </p:spPr>
      </p:pic>
      <p:sp>
        <p:nvSpPr>
          <p:cNvPr id="5" name="TextBox 4"/>
          <p:cNvSpPr txBox="1"/>
          <p:nvPr/>
        </p:nvSpPr>
        <p:spPr>
          <a:xfrm>
            <a:off x="3479212" y="4034859"/>
            <a:ext cx="1612749" cy="1569660"/>
          </a:xfrm>
          <a:prstGeom prst="rect">
            <a:avLst/>
          </a:prstGeom>
          <a:noFill/>
        </p:spPr>
        <p:txBody>
          <a:bodyPr wrap="none" rtlCol="0">
            <a:spAutoFit/>
          </a:bodyPr>
          <a:lstStyle/>
          <a:p>
            <a:r>
              <a:rPr lang="en-US" sz="9600" dirty="0"/>
              <a:t>for</a:t>
            </a:r>
          </a:p>
        </p:txBody>
      </p:sp>
    </p:spTree>
    <p:extLst>
      <p:ext uri="{BB962C8B-B14F-4D97-AF65-F5344CB8AC3E}">
        <p14:creationId xmlns:p14="http://schemas.microsoft.com/office/powerpoint/2010/main" val="1420937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90" y="544530"/>
            <a:ext cx="9968118" cy="5753528"/>
          </a:xfrm>
          <a:prstGeom prst="rect">
            <a:avLst/>
          </a:prstGeom>
        </p:spPr>
      </p:pic>
    </p:spTree>
    <p:extLst>
      <p:ext uri="{BB962C8B-B14F-4D97-AF65-F5344CB8AC3E}">
        <p14:creationId xmlns:p14="http://schemas.microsoft.com/office/powerpoint/2010/main" val="3891305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893A-97F0-4F17-87E2-771E1599C667}"/>
              </a:ext>
            </a:extLst>
          </p:cNvPr>
          <p:cNvSpPr>
            <a:spLocks noGrp="1"/>
          </p:cNvSpPr>
          <p:nvPr>
            <p:ph type="title"/>
          </p:nvPr>
        </p:nvSpPr>
        <p:spPr/>
        <p:txBody>
          <a:bodyPr/>
          <a:lstStyle/>
          <a:p>
            <a:pPr algn="ctr"/>
            <a:r>
              <a:rPr lang="en-US" dirty="0"/>
              <a:t>“I only want what my insurance covers.”</a:t>
            </a:r>
          </a:p>
        </p:txBody>
      </p:sp>
      <p:sp>
        <p:nvSpPr>
          <p:cNvPr id="3" name="Content Placeholder 2">
            <a:extLst>
              <a:ext uri="{FF2B5EF4-FFF2-40B4-BE49-F238E27FC236}">
                <a16:creationId xmlns:a16="http://schemas.microsoft.com/office/drawing/2014/main" id="{385AB65E-51F7-4789-BB6A-ACE92E40487C}"/>
              </a:ext>
            </a:extLst>
          </p:cNvPr>
          <p:cNvSpPr>
            <a:spLocks noGrp="1"/>
          </p:cNvSpPr>
          <p:nvPr>
            <p:ph idx="1"/>
          </p:nvPr>
        </p:nvSpPr>
        <p:spPr>
          <a:xfrm>
            <a:off x="838200" y="2993641"/>
            <a:ext cx="10515600" cy="3183322"/>
          </a:xfrm>
        </p:spPr>
        <p:txBody>
          <a:bodyPr>
            <a:normAutofit/>
          </a:bodyPr>
          <a:lstStyle/>
          <a:p>
            <a:pPr marL="0" indent="0" algn="ctr">
              <a:buNone/>
            </a:pPr>
            <a:r>
              <a:rPr lang="en-US" sz="4400" b="1" dirty="0">
                <a:solidFill>
                  <a:srgbClr val="002060"/>
                </a:solidFill>
              </a:rPr>
              <a:t>Change “covers” to “contributes”</a:t>
            </a:r>
          </a:p>
          <a:p>
            <a:pPr marL="0" indent="0" algn="ctr">
              <a:buNone/>
            </a:pPr>
            <a:endParaRPr lang="en-US" sz="4400" b="1" dirty="0">
              <a:solidFill>
                <a:srgbClr val="002060"/>
              </a:solidFill>
            </a:endParaRPr>
          </a:p>
          <a:p>
            <a:pPr marL="0" indent="0" algn="ctr">
              <a:buNone/>
            </a:pPr>
            <a:r>
              <a:rPr lang="en-US" sz="4400" b="1" dirty="0">
                <a:solidFill>
                  <a:srgbClr val="002060"/>
                </a:solidFill>
              </a:rPr>
              <a:t>Change “insurance” to “vision benefits”</a:t>
            </a:r>
          </a:p>
        </p:txBody>
      </p:sp>
    </p:spTree>
    <p:extLst>
      <p:ext uri="{BB962C8B-B14F-4D97-AF65-F5344CB8AC3E}">
        <p14:creationId xmlns:p14="http://schemas.microsoft.com/office/powerpoint/2010/main" val="3329069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 you present fees the way 3</a:t>
            </a:r>
            <a:r>
              <a:rPr lang="en-US" baseline="30000" dirty="0"/>
              <a:t>rd</a:t>
            </a:r>
            <a:r>
              <a:rPr lang="en-US" dirty="0"/>
              <a:t> parties have taught you?</a:t>
            </a:r>
            <a:br>
              <a:rPr lang="en-US" dirty="0"/>
            </a:br>
            <a:r>
              <a:rPr lang="en-US" sz="2400" dirty="0"/>
              <a:t>3</a:t>
            </a:r>
            <a:r>
              <a:rPr lang="en-US" sz="2400" baseline="30000" dirty="0"/>
              <a:t>rd</a:t>
            </a:r>
            <a:r>
              <a:rPr lang="en-US" sz="2400" dirty="0"/>
              <a:t> parties are ruling your practice</a:t>
            </a:r>
          </a:p>
        </p:txBody>
      </p:sp>
      <p:sp>
        <p:nvSpPr>
          <p:cNvPr id="6" name="Text Placeholder 5"/>
          <p:cNvSpPr>
            <a:spLocks noGrp="1"/>
          </p:cNvSpPr>
          <p:nvPr>
            <p:ph type="body" idx="1"/>
          </p:nvPr>
        </p:nvSpPr>
        <p:spPr/>
        <p:txBody>
          <a:bodyPr/>
          <a:lstStyle/>
          <a:p>
            <a:r>
              <a:rPr lang="en-US" dirty="0"/>
              <a:t>INSURANCE BILLING LANGUAGE</a:t>
            </a:r>
          </a:p>
        </p:txBody>
      </p:sp>
      <p:pic>
        <p:nvPicPr>
          <p:cNvPr id="10" name="Content Placeholder 9" descr="Worried Woman by realistschuckle - A pop-art, Lichtenstein-styled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15334" y="2672840"/>
            <a:ext cx="3124862" cy="3921845"/>
          </a:xfrm>
        </p:spPr>
      </p:pic>
      <p:sp>
        <p:nvSpPr>
          <p:cNvPr id="8" name="Text Placeholder 7"/>
          <p:cNvSpPr>
            <a:spLocks noGrp="1"/>
          </p:cNvSpPr>
          <p:nvPr>
            <p:ph type="body" sz="quarter" idx="3"/>
          </p:nvPr>
        </p:nvSpPr>
        <p:spPr/>
        <p:txBody>
          <a:bodyPr/>
          <a:lstStyle/>
          <a:p>
            <a:r>
              <a:rPr lang="en-US" dirty="0"/>
              <a:t>CONSUMER LANGUAGE</a:t>
            </a:r>
          </a:p>
        </p:txBody>
      </p:sp>
      <p:pic>
        <p:nvPicPr>
          <p:cNvPr id="12" name="Content Placeholder 11" descr="Woman by knollbaco"/>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462547" y="3132145"/>
            <a:ext cx="3665682" cy="3665682"/>
          </a:xfrm>
        </p:spPr>
      </p:pic>
      <p:sp>
        <p:nvSpPr>
          <p:cNvPr id="11" name="TextBox 10"/>
          <p:cNvSpPr txBox="1"/>
          <p:nvPr/>
        </p:nvSpPr>
        <p:spPr>
          <a:xfrm>
            <a:off x="2130949" y="3006726"/>
            <a:ext cx="2107095" cy="923330"/>
          </a:xfrm>
          <a:prstGeom prst="rect">
            <a:avLst/>
          </a:prstGeom>
          <a:noFill/>
        </p:spPr>
        <p:txBody>
          <a:bodyPr wrap="square" rtlCol="0">
            <a:spAutoFit/>
          </a:bodyPr>
          <a:lstStyle/>
          <a:p>
            <a:pPr algn="ctr"/>
            <a:r>
              <a:rPr lang="en-US" dirty="0"/>
              <a:t>Your base fee is $85, Transitions is $75, Glare free is $70 …</a:t>
            </a:r>
          </a:p>
        </p:txBody>
      </p:sp>
      <p:sp>
        <p:nvSpPr>
          <p:cNvPr id="13" name="Speech Bubble: Rectangle with Corners Rounded 12"/>
          <p:cNvSpPr/>
          <p:nvPr/>
        </p:nvSpPr>
        <p:spPr>
          <a:xfrm>
            <a:off x="8873657" y="2672840"/>
            <a:ext cx="2918128" cy="1960922"/>
          </a:xfrm>
          <a:prstGeom prst="wedgeRoundRectCallout">
            <a:avLst>
              <a:gd name="adj1" fmla="val -87276"/>
              <a:gd name="adj2" fmla="val 6895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70C0"/>
                </a:solidFill>
              </a:rPr>
              <a:t>The normal fees would be $512, but because you have insurance, your out-of-pocket expense is only $127.</a:t>
            </a:r>
          </a:p>
        </p:txBody>
      </p:sp>
      <p:sp>
        <p:nvSpPr>
          <p:cNvPr id="14" name="Isosceles Triangle 13"/>
          <p:cNvSpPr/>
          <p:nvPr/>
        </p:nvSpPr>
        <p:spPr>
          <a:xfrm rot="12347654">
            <a:off x="3422353" y="4055614"/>
            <a:ext cx="669279" cy="1156295"/>
          </a:xfrm>
          <a:prstGeom prs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953686">
            <a:off x="3420901" y="3935590"/>
            <a:ext cx="572874"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561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Doctors need to </a:t>
            </a:r>
            <a:r>
              <a:rPr lang="en-US" b="1" u="sng" dirty="0"/>
              <a:t>prescribe</a:t>
            </a:r>
            <a:r>
              <a:rPr lang="en-US" dirty="0"/>
              <a:t> in the exam room</a:t>
            </a:r>
            <a:br>
              <a:rPr lang="en-US" dirty="0"/>
            </a:br>
            <a:r>
              <a:rPr lang="en-US" sz="2400" dirty="0"/>
              <a:t>Your case presentation is not planned well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90688"/>
            <a:ext cx="7059169" cy="5167312"/>
          </a:xfrm>
          <a:prstGeom prst="rect">
            <a:avLst/>
          </a:prstGeom>
        </p:spPr>
      </p:pic>
      <p:sp>
        <p:nvSpPr>
          <p:cNvPr id="5" name="TextBox 4"/>
          <p:cNvSpPr txBox="1"/>
          <p:nvPr/>
        </p:nvSpPr>
        <p:spPr>
          <a:xfrm>
            <a:off x="7342909" y="3205018"/>
            <a:ext cx="4432175" cy="1446550"/>
          </a:xfrm>
          <a:prstGeom prst="rect">
            <a:avLst/>
          </a:prstGeom>
          <a:noFill/>
        </p:spPr>
        <p:txBody>
          <a:bodyPr wrap="none" rtlCol="0">
            <a:spAutoFit/>
          </a:bodyPr>
          <a:lstStyle/>
          <a:p>
            <a:r>
              <a:rPr lang="en-US" sz="8800" dirty="0"/>
              <a:t>Prescribe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829" b="14074"/>
          <a:stretch/>
        </p:blipFill>
        <p:spPr>
          <a:xfrm>
            <a:off x="7342909" y="1247292"/>
            <a:ext cx="1284593" cy="1440974"/>
          </a:xfrm>
          <a:prstGeom prst="rect">
            <a:avLst/>
          </a:prstGeom>
        </p:spPr>
      </p:pic>
    </p:spTree>
    <p:extLst>
      <p:ext uri="{BB962C8B-B14F-4D97-AF65-F5344CB8AC3E}">
        <p14:creationId xmlns:p14="http://schemas.microsoft.com/office/powerpoint/2010/main" val="3980884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case presentations</a:t>
            </a:r>
            <a:br>
              <a:rPr lang="en-US" dirty="0"/>
            </a:br>
            <a:r>
              <a:rPr lang="en-US" sz="2400" dirty="0"/>
              <a:t>Plan your case presentation</a:t>
            </a:r>
          </a:p>
        </p:txBody>
      </p:sp>
      <p:graphicFrame>
        <p:nvGraphicFramePr>
          <p:cNvPr id="4" name="Diagram 3"/>
          <p:cNvGraphicFramePr/>
          <p:nvPr>
            <p:extLst/>
          </p:nvPr>
        </p:nvGraphicFramePr>
        <p:xfrm>
          <a:off x="1468742" y="1440705"/>
          <a:ext cx="9433781" cy="5999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275989" y="2022764"/>
            <a:ext cx="9837758" cy="523220"/>
          </a:xfrm>
          <a:prstGeom prst="rect">
            <a:avLst/>
          </a:prstGeom>
          <a:noFill/>
        </p:spPr>
        <p:txBody>
          <a:bodyPr wrap="none" rtlCol="0">
            <a:spAutoFit/>
          </a:bodyPr>
          <a:lstStyle/>
          <a:p>
            <a:r>
              <a:rPr lang="en-US" sz="2800" b="1" dirty="0">
                <a:solidFill>
                  <a:srgbClr val="0070C0"/>
                </a:solidFill>
              </a:rPr>
              <a:t>Write out what you are prescribing for the patient in front of you</a:t>
            </a:r>
          </a:p>
        </p:txBody>
      </p:sp>
    </p:spTree>
    <p:extLst>
      <p:ext uri="{BB962C8B-B14F-4D97-AF65-F5344CB8AC3E}">
        <p14:creationId xmlns:p14="http://schemas.microsoft.com/office/powerpoint/2010/main" val="307895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talk patients out of care</a:t>
            </a:r>
            <a:br>
              <a:rPr lang="en-US" dirty="0"/>
            </a:br>
            <a:r>
              <a:rPr lang="en-US" sz="2400" dirty="0"/>
              <a:t>Plan your case presentation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917" y="3458554"/>
            <a:ext cx="6300083" cy="3405270"/>
          </a:xfrm>
          <a:prstGeom prst="rect">
            <a:avLst/>
          </a:prstGeom>
        </p:spPr>
      </p:pic>
      <p:sp>
        <p:nvSpPr>
          <p:cNvPr id="5" name="Content Placeholder 4"/>
          <p:cNvSpPr>
            <a:spLocks noGrp="1"/>
          </p:cNvSpPr>
          <p:nvPr>
            <p:ph idx="1"/>
          </p:nvPr>
        </p:nvSpPr>
        <p:spPr>
          <a:xfrm>
            <a:off x="6249726" y="1690688"/>
            <a:ext cx="5534108" cy="2003729"/>
          </a:xfrm>
        </p:spPr>
        <p:txBody>
          <a:bodyPr/>
          <a:lstStyle/>
          <a:p>
            <a:r>
              <a:rPr lang="en-US" dirty="0"/>
              <a:t>Planned &amp; practiced scripts for …</a:t>
            </a:r>
          </a:p>
          <a:p>
            <a:pPr lvl="1"/>
            <a:r>
              <a:rPr lang="en-US" dirty="0"/>
              <a:t>I can’t afford that.</a:t>
            </a:r>
          </a:p>
          <a:p>
            <a:pPr lvl="1"/>
            <a:r>
              <a:rPr lang="en-US" dirty="0"/>
              <a:t>Can’t you just do 1 Rx?</a:t>
            </a:r>
          </a:p>
          <a:p>
            <a:pPr lvl="1"/>
            <a:r>
              <a:rPr lang="en-US" dirty="0"/>
              <a:t>Don’t you have a less expensive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352"/>
          <a:stretch/>
        </p:blipFill>
        <p:spPr>
          <a:xfrm>
            <a:off x="0" y="1656009"/>
            <a:ext cx="5891917" cy="5201991"/>
          </a:xfrm>
          <a:prstGeom prst="rect">
            <a:avLst/>
          </a:prstGeom>
        </p:spPr>
      </p:pic>
    </p:spTree>
    <p:extLst>
      <p:ext uri="{BB962C8B-B14F-4D97-AF65-F5344CB8AC3E}">
        <p14:creationId xmlns:p14="http://schemas.microsoft.com/office/powerpoint/2010/main" val="1659854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92300" y="691635"/>
            <a:ext cx="8445500" cy="1421928"/>
          </a:xfrm>
          <a:prstGeom prst="rect">
            <a:avLst/>
          </a:prstGeom>
        </p:spPr>
        <p:txBody>
          <a:bodyPr wrap="square">
            <a:spAutoFit/>
          </a:bodyPr>
          <a:lstStyle/>
          <a:p>
            <a:pPr algn="ctr">
              <a:lnSpc>
                <a:spcPct val="80000"/>
              </a:lnSpc>
            </a:pPr>
            <a:r>
              <a:rPr lang="en-US" sz="5400" b="1" dirty="0"/>
              <a:t>Professional </a:t>
            </a:r>
          </a:p>
          <a:p>
            <a:pPr algn="ctr">
              <a:lnSpc>
                <a:spcPct val="80000"/>
              </a:lnSpc>
            </a:pPr>
            <a:r>
              <a:rPr lang="en-US" sz="5400" b="1" dirty="0"/>
              <a:t>Workforce Growth</a:t>
            </a:r>
          </a:p>
        </p:txBody>
      </p:sp>
      <p:pic>
        <p:nvPicPr>
          <p:cNvPr id="2" name="Picture 1" descr="RogerChart16-81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441564"/>
            <a:ext cx="7251701" cy="3197237"/>
          </a:xfrm>
          <a:prstGeom prst="rect">
            <a:avLst/>
          </a:prstGeom>
        </p:spPr>
      </p:pic>
    </p:spTree>
    <p:extLst>
      <p:ext uri="{BB962C8B-B14F-4D97-AF65-F5344CB8AC3E}">
        <p14:creationId xmlns:p14="http://schemas.microsoft.com/office/powerpoint/2010/main" val="1117361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E61D-1A8F-49E1-8768-3D2A28C8B3EC}"/>
              </a:ext>
            </a:extLst>
          </p:cNvPr>
          <p:cNvSpPr>
            <a:spLocks noGrp="1"/>
          </p:cNvSpPr>
          <p:nvPr>
            <p:ph type="title"/>
          </p:nvPr>
        </p:nvSpPr>
        <p:spPr/>
        <p:txBody>
          <a:bodyPr>
            <a:normAutofit/>
          </a:bodyPr>
          <a:lstStyle/>
          <a:p>
            <a:pPr algn="ctr"/>
            <a:r>
              <a:rPr lang="en-US" b="1" dirty="0"/>
              <a:t>Tell </a:t>
            </a:r>
            <a:r>
              <a:rPr lang="en-US" b="1" dirty="0">
                <a:solidFill>
                  <a:srgbClr val="002060"/>
                </a:solidFill>
              </a:rPr>
              <a:t>patients </a:t>
            </a:r>
            <a:r>
              <a:rPr lang="en-US" b="1" u="sng" dirty="0">
                <a:solidFill>
                  <a:srgbClr val="002060"/>
                </a:solidFill>
              </a:rPr>
              <a:t>what</a:t>
            </a:r>
            <a:r>
              <a:rPr lang="en-US" b="1" dirty="0">
                <a:solidFill>
                  <a:srgbClr val="002060"/>
                </a:solidFill>
              </a:rPr>
              <a:t> you </a:t>
            </a:r>
            <a:br>
              <a:rPr lang="en-US" b="1" dirty="0">
                <a:solidFill>
                  <a:srgbClr val="002060"/>
                </a:solidFill>
              </a:rPr>
            </a:br>
            <a:r>
              <a:rPr lang="en-US" b="1" dirty="0">
                <a:solidFill>
                  <a:srgbClr val="002060"/>
                </a:solidFill>
              </a:rPr>
              <a:t>are prescribing and </a:t>
            </a:r>
            <a:r>
              <a:rPr lang="en-US" b="1" u="sng" dirty="0">
                <a:solidFill>
                  <a:srgbClr val="002060"/>
                </a:solidFill>
              </a:rPr>
              <a:t>why</a:t>
            </a:r>
          </a:p>
        </p:txBody>
      </p:sp>
      <p:sp>
        <p:nvSpPr>
          <p:cNvPr id="3" name="Content Placeholder 2">
            <a:extLst>
              <a:ext uri="{FF2B5EF4-FFF2-40B4-BE49-F238E27FC236}">
                <a16:creationId xmlns:a16="http://schemas.microsoft.com/office/drawing/2014/main" id="{7D833693-51D8-4A19-B77D-AB4A19783CBE}"/>
              </a:ext>
            </a:extLst>
          </p:cNvPr>
          <p:cNvSpPr>
            <a:spLocks noGrp="1"/>
          </p:cNvSpPr>
          <p:nvPr>
            <p:ph idx="1"/>
          </p:nvPr>
        </p:nvSpPr>
        <p:spPr>
          <a:xfrm>
            <a:off x="838200" y="2239143"/>
            <a:ext cx="10515600" cy="4351338"/>
          </a:xfrm>
        </p:spPr>
        <p:txBody>
          <a:bodyPr/>
          <a:lstStyle/>
          <a:p>
            <a:r>
              <a:rPr lang="en-US" sz="3600" dirty="0"/>
              <a:t>If you cannot tell me as a patient </a:t>
            </a:r>
            <a:r>
              <a:rPr lang="en-US" sz="3600" u="sng" dirty="0"/>
              <a:t>why</a:t>
            </a:r>
            <a:r>
              <a:rPr lang="en-US" sz="3600" dirty="0"/>
              <a:t> you are prescribing the product, then why do I need you?</a:t>
            </a:r>
          </a:p>
          <a:p>
            <a:pPr lvl="1"/>
            <a:r>
              <a:rPr lang="en-US" dirty="0"/>
              <a:t>I just need to know the power and the modality</a:t>
            </a:r>
          </a:p>
          <a:p>
            <a:pPr lvl="1"/>
            <a:endParaRPr lang="en-US" dirty="0"/>
          </a:p>
          <a:p>
            <a:pPr lvl="1"/>
            <a:endParaRPr lang="en-US" dirty="0"/>
          </a:p>
          <a:p>
            <a:r>
              <a:rPr lang="en-US" sz="4000" dirty="0"/>
              <a:t>“I am prescribing ___ for you, because ___”</a:t>
            </a:r>
          </a:p>
        </p:txBody>
      </p:sp>
      <p:sp>
        <p:nvSpPr>
          <p:cNvPr id="4" name="TextBox 3">
            <a:extLst>
              <a:ext uri="{FF2B5EF4-FFF2-40B4-BE49-F238E27FC236}">
                <a16:creationId xmlns:a16="http://schemas.microsoft.com/office/drawing/2014/main" id="{F273DBE2-24D5-48A0-94F8-CA4B6CBADB3D}"/>
              </a:ext>
            </a:extLst>
          </p:cNvPr>
          <p:cNvSpPr txBox="1"/>
          <p:nvPr/>
        </p:nvSpPr>
        <p:spPr>
          <a:xfrm>
            <a:off x="2177876" y="5853325"/>
            <a:ext cx="7836248" cy="523220"/>
          </a:xfrm>
          <a:prstGeom prst="rect">
            <a:avLst/>
          </a:prstGeom>
          <a:noFill/>
        </p:spPr>
        <p:txBody>
          <a:bodyPr wrap="none" rtlCol="0">
            <a:spAutoFit/>
          </a:bodyPr>
          <a:lstStyle/>
          <a:p>
            <a:r>
              <a:rPr lang="en-US" sz="2800" dirty="0"/>
              <a:t>There are over 160 lens brands in the soft lens space</a:t>
            </a:r>
          </a:p>
        </p:txBody>
      </p:sp>
    </p:spTree>
    <p:extLst>
      <p:ext uri="{BB962C8B-B14F-4D97-AF65-F5344CB8AC3E}">
        <p14:creationId xmlns:p14="http://schemas.microsoft.com/office/powerpoint/2010/main" val="2431662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0B3E-285F-484F-A804-5147DFBE6E5E}"/>
              </a:ext>
            </a:extLst>
          </p:cNvPr>
          <p:cNvSpPr>
            <a:spLocks noGrp="1"/>
          </p:cNvSpPr>
          <p:nvPr>
            <p:ph type="title"/>
          </p:nvPr>
        </p:nvSpPr>
        <p:spPr/>
        <p:txBody>
          <a:bodyPr/>
          <a:lstStyle/>
          <a:p>
            <a:pPr algn="ctr"/>
            <a:r>
              <a:rPr lang="en-US" b="1" dirty="0">
                <a:solidFill>
                  <a:srgbClr val="0070C0"/>
                </a:solidFill>
              </a:rPr>
              <a:t>Make sure you are telling patient about more than just the change in their prescription</a:t>
            </a:r>
          </a:p>
        </p:txBody>
      </p:sp>
      <p:sp>
        <p:nvSpPr>
          <p:cNvPr id="3" name="Content Placeholder 2">
            <a:extLst>
              <a:ext uri="{FF2B5EF4-FFF2-40B4-BE49-F238E27FC236}">
                <a16:creationId xmlns:a16="http://schemas.microsoft.com/office/drawing/2014/main" id="{55F9F43E-222D-4B1C-9A23-EDAF2B5CFC82}"/>
              </a:ext>
            </a:extLst>
          </p:cNvPr>
          <p:cNvSpPr>
            <a:spLocks noGrp="1"/>
          </p:cNvSpPr>
          <p:nvPr>
            <p:ph idx="1"/>
          </p:nvPr>
        </p:nvSpPr>
        <p:spPr/>
        <p:txBody>
          <a:bodyPr>
            <a:normAutofit lnSpcReduction="10000"/>
          </a:bodyPr>
          <a:lstStyle/>
          <a:p>
            <a:pPr marL="514350" indent="-514350">
              <a:spcAft>
                <a:spcPts val="1800"/>
              </a:spcAft>
              <a:buFont typeface="+mj-lt"/>
              <a:buAutoNum type="arabicParenR"/>
            </a:pPr>
            <a:r>
              <a:rPr lang="en-US" dirty="0"/>
              <a:t>“Mrs. Jones, there has been a change in the </a:t>
            </a:r>
            <a:r>
              <a:rPr lang="en-US" b="1" dirty="0">
                <a:solidFill>
                  <a:srgbClr val="0070C0"/>
                </a:solidFill>
              </a:rPr>
              <a:t>power</a:t>
            </a:r>
            <a:r>
              <a:rPr lang="en-US" dirty="0"/>
              <a:t> of your prescription and I’m going to prescribe this for you so that you can see clearer.  </a:t>
            </a:r>
          </a:p>
          <a:p>
            <a:pPr marL="514350" indent="-514350">
              <a:spcAft>
                <a:spcPts val="1800"/>
              </a:spcAft>
              <a:buFont typeface="+mj-lt"/>
              <a:buAutoNum type="arabicParenR"/>
            </a:pPr>
            <a:r>
              <a:rPr lang="en-US" dirty="0"/>
              <a:t>But I’m also prescribing the </a:t>
            </a:r>
            <a:r>
              <a:rPr lang="en-US" b="1" dirty="0">
                <a:solidFill>
                  <a:srgbClr val="0070C0"/>
                </a:solidFill>
              </a:rPr>
              <a:t>material</a:t>
            </a:r>
            <a:r>
              <a:rPr lang="en-US" dirty="0"/>
              <a:t>, …</a:t>
            </a:r>
          </a:p>
          <a:p>
            <a:pPr marL="514350" indent="-514350">
              <a:spcAft>
                <a:spcPts val="1800"/>
              </a:spcAft>
              <a:buFont typeface="+mj-lt"/>
              <a:buAutoNum type="arabicParenR"/>
            </a:pPr>
            <a:r>
              <a:rPr lang="en-US" dirty="0"/>
              <a:t>the </a:t>
            </a:r>
            <a:r>
              <a:rPr lang="en-US" b="1" dirty="0">
                <a:solidFill>
                  <a:srgbClr val="0070C0"/>
                </a:solidFill>
              </a:rPr>
              <a:t>design</a:t>
            </a:r>
            <a:r>
              <a:rPr lang="en-US" dirty="0"/>
              <a:t> of the prescription in your lenses, …</a:t>
            </a:r>
          </a:p>
          <a:p>
            <a:pPr marL="514350" indent="-514350">
              <a:spcAft>
                <a:spcPts val="1800"/>
              </a:spcAft>
              <a:buFont typeface="+mj-lt"/>
              <a:buAutoNum type="arabicParenR"/>
            </a:pPr>
            <a:r>
              <a:rPr lang="en-US" dirty="0"/>
              <a:t>… and the </a:t>
            </a:r>
            <a:r>
              <a:rPr lang="en-US" b="1" dirty="0">
                <a:solidFill>
                  <a:srgbClr val="0070C0"/>
                </a:solidFill>
              </a:rPr>
              <a:t>manufacturing process </a:t>
            </a:r>
            <a:r>
              <a:rPr lang="en-US" dirty="0"/>
              <a:t>so that you will see the best.  It’s more than just your prescription, you need to have all of these other things exactly as I’m prescribing them to see your best.”</a:t>
            </a:r>
          </a:p>
          <a:p>
            <a:endParaRPr lang="en-US" dirty="0"/>
          </a:p>
        </p:txBody>
      </p:sp>
    </p:spTree>
    <p:extLst>
      <p:ext uri="{BB962C8B-B14F-4D97-AF65-F5344CB8AC3E}">
        <p14:creationId xmlns:p14="http://schemas.microsoft.com/office/powerpoint/2010/main" val="9347094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989"/>
            <a:ext cx="10515600" cy="1325563"/>
          </a:xfrm>
        </p:spPr>
        <p:txBody>
          <a:bodyPr>
            <a:normAutofit/>
          </a:bodyPr>
          <a:lstStyle/>
          <a:p>
            <a:r>
              <a:rPr lang="en-US" dirty="0">
                <a:solidFill>
                  <a:srgbClr val="002060"/>
                </a:solidFill>
              </a:rPr>
              <a:t>Practice organizational structure</a:t>
            </a:r>
            <a:br>
              <a:rPr lang="en-US" dirty="0">
                <a:solidFill>
                  <a:srgbClr val="002060"/>
                </a:solidFill>
              </a:rPr>
            </a:br>
            <a:r>
              <a:rPr lang="en-US" sz="2700" dirty="0"/>
              <a:t>Missing or poorly designed practice systems</a:t>
            </a:r>
            <a:endParaRPr lang="en-US" dirty="0">
              <a:solidFill>
                <a:srgbClr val="002060"/>
              </a:solidFill>
            </a:endParaRPr>
          </a:p>
        </p:txBody>
      </p:sp>
      <p:sp>
        <p:nvSpPr>
          <p:cNvPr id="3" name="Content Placeholder 2"/>
          <p:cNvSpPr>
            <a:spLocks noGrp="1"/>
          </p:cNvSpPr>
          <p:nvPr>
            <p:ph sz="half" idx="1"/>
          </p:nvPr>
        </p:nvSpPr>
        <p:spPr>
          <a:xfrm>
            <a:off x="974436" y="1524555"/>
            <a:ext cx="4038600" cy="4855464"/>
          </a:xfrm>
        </p:spPr>
        <p:txBody>
          <a:bodyPr>
            <a:normAutofit fontScale="70000" lnSpcReduction="20000"/>
          </a:bodyPr>
          <a:lstStyle/>
          <a:p>
            <a:pPr lvl="0"/>
            <a:r>
              <a:rPr lang="en-US" b="1" dirty="0"/>
              <a:t>Human relations</a:t>
            </a:r>
          </a:p>
          <a:p>
            <a:pPr lvl="1"/>
            <a:r>
              <a:rPr lang="en-US" dirty="0"/>
              <a:t>Hiring and Training</a:t>
            </a:r>
          </a:p>
          <a:p>
            <a:pPr lvl="1"/>
            <a:r>
              <a:rPr lang="en-US" dirty="0"/>
              <a:t>HR Reporting and Management</a:t>
            </a:r>
          </a:p>
          <a:p>
            <a:pPr lvl="1">
              <a:spcAft>
                <a:spcPts val="1200"/>
              </a:spcAft>
            </a:pPr>
            <a:r>
              <a:rPr lang="en-US" dirty="0"/>
              <a:t>Firing</a:t>
            </a:r>
          </a:p>
          <a:p>
            <a:pPr lvl="0"/>
            <a:r>
              <a:rPr lang="en-US" b="1" dirty="0"/>
              <a:t>Procurement</a:t>
            </a:r>
          </a:p>
          <a:p>
            <a:pPr lvl="1"/>
            <a:r>
              <a:rPr lang="en-US" dirty="0"/>
              <a:t>Equipment</a:t>
            </a:r>
          </a:p>
          <a:p>
            <a:pPr lvl="1"/>
            <a:r>
              <a:rPr lang="en-US" dirty="0"/>
              <a:t>Clinic Supplies</a:t>
            </a:r>
          </a:p>
          <a:p>
            <a:pPr lvl="1">
              <a:spcAft>
                <a:spcPts val="1200"/>
              </a:spcAft>
            </a:pPr>
            <a:r>
              <a:rPr lang="en-US" dirty="0"/>
              <a:t>Inventory</a:t>
            </a:r>
          </a:p>
          <a:p>
            <a:pPr lvl="0"/>
            <a:r>
              <a:rPr lang="en-US" b="1" dirty="0"/>
              <a:t>Information Technology</a:t>
            </a:r>
          </a:p>
          <a:p>
            <a:pPr lvl="1"/>
            <a:r>
              <a:rPr lang="en-US" dirty="0"/>
              <a:t>Computer System</a:t>
            </a:r>
          </a:p>
          <a:p>
            <a:pPr lvl="1"/>
            <a:r>
              <a:rPr lang="en-US" dirty="0"/>
              <a:t>Telephone System</a:t>
            </a:r>
          </a:p>
          <a:p>
            <a:pPr lvl="1">
              <a:spcAft>
                <a:spcPts val="1200"/>
              </a:spcAft>
            </a:pPr>
            <a:r>
              <a:rPr lang="en-US" dirty="0"/>
              <a:t>E-Mail and Website Management</a:t>
            </a:r>
          </a:p>
          <a:p>
            <a:pPr lvl="0"/>
            <a:r>
              <a:rPr lang="en-US" b="1" dirty="0"/>
              <a:t>Operations</a:t>
            </a:r>
          </a:p>
          <a:p>
            <a:pPr lvl="1"/>
            <a:r>
              <a:rPr lang="en-US" dirty="0"/>
              <a:t>Scheduling </a:t>
            </a:r>
          </a:p>
          <a:p>
            <a:pPr lvl="1"/>
            <a:r>
              <a:rPr lang="en-US" dirty="0"/>
              <a:t>Examination</a:t>
            </a:r>
          </a:p>
          <a:p>
            <a:pPr lvl="1"/>
            <a:r>
              <a:rPr lang="en-US" dirty="0"/>
              <a:t>Treatment and Dispensing</a:t>
            </a:r>
          </a:p>
        </p:txBody>
      </p:sp>
      <p:sp>
        <p:nvSpPr>
          <p:cNvPr id="4" name="Content Placeholder 3"/>
          <p:cNvSpPr>
            <a:spLocks noGrp="1"/>
          </p:cNvSpPr>
          <p:nvPr>
            <p:ph sz="half" idx="2"/>
          </p:nvPr>
        </p:nvSpPr>
        <p:spPr>
          <a:xfrm>
            <a:off x="6172195" y="1524555"/>
            <a:ext cx="4038600" cy="5084064"/>
          </a:xfrm>
        </p:spPr>
        <p:txBody>
          <a:bodyPr>
            <a:normAutofit fontScale="70000" lnSpcReduction="20000"/>
          </a:bodyPr>
          <a:lstStyle/>
          <a:p>
            <a:pPr lvl="0"/>
            <a:r>
              <a:rPr lang="en-US" b="1" dirty="0"/>
              <a:t>Finance</a:t>
            </a:r>
          </a:p>
          <a:p>
            <a:pPr lvl="1"/>
            <a:r>
              <a:rPr lang="en-US" dirty="0"/>
              <a:t>Revenue</a:t>
            </a:r>
          </a:p>
          <a:p>
            <a:pPr lvl="1"/>
            <a:r>
              <a:rPr lang="en-US" dirty="0"/>
              <a:t>Expenses</a:t>
            </a:r>
          </a:p>
          <a:p>
            <a:pPr lvl="1">
              <a:spcAft>
                <a:spcPts val="1200"/>
              </a:spcAft>
            </a:pPr>
            <a:r>
              <a:rPr lang="en-US" dirty="0"/>
              <a:t>Tax Reporting</a:t>
            </a:r>
          </a:p>
          <a:p>
            <a:pPr lvl="0"/>
            <a:r>
              <a:rPr lang="en-US" b="1" dirty="0"/>
              <a:t>Quality Control</a:t>
            </a:r>
          </a:p>
          <a:p>
            <a:pPr lvl="1"/>
            <a:r>
              <a:rPr lang="en-US" dirty="0"/>
              <a:t>Staff Proficiency Testing, Education and Discipline</a:t>
            </a:r>
          </a:p>
          <a:p>
            <a:pPr lvl="1"/>
            <a:r>
              <a:rPr lang="en-US" dirty="0"/>
              <a:t>Patient Quality Control</a:t>
            </a:r>
          </a:p>
          <a:p>
            <a:pPr lvl="1">
              <a:spcAft>
                <a:spcPts val="1200"/>
              </a:spcAft>
            </a:pPr>
            <a:r>
              <a:rPr lang="en-US" dirty="0"/>
              <a:t>Laboratory Quality Control</a:t>
            </a:r>
          </a:p>
          <a:p>
            <a:pPr lvl="0"/>
            <a:r>
              <a:rPr lang="en-US" b="1" dirty="0"/>
              <a:t>Public Relations</a:t>
            </a:r>
          </a:p>
          <a:p>
            <a:pPr lvl="1"/>
            <a:r>
              <a:rPr lang="en-US" dirty="0"/>
              <a:t>Internal Marketing</a:t>
            </a:r>
          </a:p>
          <a:p>
            <a:pPr lvl="1"/>
            <a:r>
              <a:rPr lang="en-US" dirty="0"/>
              <a:t>External Marketing</a:t>
            </a:r>
          </a:p>
          <a:p>
            <a:pPr lvl="1">
              <a:spcAft>
                <a:spcPts val="1200"/>
              </a:spcAft>
            </a:pPr>
            <a:r>
              <a:rPr lang="en-US" dirty="0"/>
              <a:t>Success Stories</a:t>
            </a:r>
          </a:p>
          <a:p>
            <a:pPr lvl="0"/>
            <a:r>
              <a:rPr lang="en-US" b="1" dirty="0"/>
              <a:t>Administration &amp; Management</a:t>
            </a:r>
          </a:p>
          <a:p>
            <a:pPr lvl="1"/>
            <a:r>
              <a:rPr lang="en-US" dirty="0"/>
              <a:t>Risk Management </a:t>
            </a:r>
          </a:p>
          <a:p>
            <a:pPr lvl="1"/>
            <a:r>
              <a:rPr lang="en-US" dirty="0"/>
              <a:t>Future Planning</a:t>
            </a:r>
          </a:p>
          <a:p>
            <a:pPr lvl="1"/>
            <a:r>
              <a:rPr lang="en-US" dirty="0"/>
              <a:t>Practice Management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829" b="14074"/>
          <a:stretch/>
        </p:blipFill>
        <p:spPr>
          <a:xfrm>
            <a:off x="8487848" y="277473"/>
            <a:ext cx="1284593" cy="1440974"/>
          </a:xfrm>
          <a:prstGeom prst="rect">
            <a:avLst/>
          </a:prstGeom>
        </p:spPr>
      </p:pic>
    </p:spTree>
    <p:extLst>
      <p:ext uri="{BB962C8B-B14F-4D97-AF65-F5344CB8AC3E}">
        <p14:creationId xmlns:p14="http://schemas.microsoft.com/office/powerpoint/2010/main" val="32229143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xEl>
                                              <p:pRg st="9" end="9"/>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
                                            <p:txEl>
                                              <p:pRg st="10" end="1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
                                            <p:txEl>
                                              <p:pRg st="12" end="12"/>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
                                            <p:txEl>
                                              <p:pRg st="13" end="13"/>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
                                            <p:txEl>
                                              <p:pRg st="14" end="14"/>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818" b="12593"/>
          <a:stretch/>
        </p:blipFill>
        <p:spPr>
          <a:xfrm>
            <a:off x="3434081" y="216624"/>
            <a:ext cx="5445760" cy="6349925"/>
          </a:xfrm>
          <a:prstGeom prst="rect">
            <a:avLst/>
          </a:prstGeom>
        </p:spPr>
      </p:pic>
    </p:spTree>
    <p:extLst>
      <p:ext uri="{BB962C8B-B14F-4D97-AF65-F5344CB8AC3E}">
        <p14:creationId xmlns:p14="http://schemas.microsoft.com/office/powerpoint/2010/main" val="2684254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AutoShape 2"/>
          <p:cNvSpPr>
            <a:spLocks noGrp="1" noChangeArrowheads="1"/>
          </p:cNvSpPr>
          <p:nvPr>
            <p:ph type="title"/>
          </p:nvPr>
        </p:nvSpPr>
        <p:spPr/>
        <p:txBody>
          <a:bodyPr>
            <a:normAutofit/>
          </a:bodyPr>
          <a:lstStyle/>
          <a:p>
            <a:r>
              <a:rPr lang="en-US" dirty="0">
                <a:solidFill>
                  <a:srgbClr val="0070C0"/>
                </a:solidFill>
              </a:rPr>
              <a:t>How many patients can we see in a year?</a:t>
            </a:r>
            <a:br>
              <a:rPr lang="en-US" dirty="0">
                <a:solidFill>
                  <a:srgbClr val="0070C0"/>
                </a:solidFill>
              </a:rPr>
            </a:br>
            <a:r>
              <a:rPr lang="en-US" sz="2800" dirty="0">
                <a:solidFill>
                  <a:srgbClr val="0070C0"/>
                </a:solidFill>
              </a:rPr>
              <a:t>Not enough patients</a:t>
            </a:r>
          </a:p>
        </p:txBody>
      </p:sp>
      <p:sp>
        <p:nvSpPr>
          <p:cNvPr id="305155" name="Rectangle 3"/>
          <p:cNvSpPr>
            <a:spLocks noGrp="1" noChangeArrowheads="1"/>
          </p:cNvSpPr>
          <p:nvPr>
            <p:ph idx="1"/>
          </p:nvPr>
        </p:nvSpPr>
        <p:spPr/>
        <p:txBody>
          <a:bodyPr>
            <a:normAutofit/>
          </a:bodyPr>
          <a:lstStyle/>
          <a:p>
            <a:r>
              <a:rPr lang="en-US" sz="3600" dirty="0"/>
              <a:t>48 </a:t>
            </a:r>
            <a:r>
              <a:rPr lang="en-US" sz="3600" dirty="0" err="1"/>
              <a:t>wks</a:t>
            </a:r>
            <a:r>
              <a:rPr lang="en-US" sz="3600" dirty="0"/>
              <a:t> / </a:t>
            </a:r>
            <a:r>
              <a:rPr lang="en-US" sz="3600" dirty="0" err="1"/>
              <a:t>yr</a:t>
            </a:r>
            <a:r>
              <a:rPr lang="en-US" sz="3600" dirty="0"/>
              <a:t>; 5 days / </a:t>
            </a:r>
            <a:r>
              <a:rPr lang="en-US" sz="3600" dirty="0" err="1"/>
              <a:t>wk</a:t>
            </a:r>
            <a:r>
              <a:rPr lang="en-US" sz="3600" dirty="0"/>
              <a:t>; 8 </a:t>
            </a:r>
            <a:r>
              <a:rPr lang="en-US" sz="3600" dirty="0" err="1"/>
              <a:t>hrs</a:t>
            </a:r>
            <a:r>
              <a:rPr lang="en-US" sz="3600" dirty="0"/>
              <a:t> / day; 1 pat / </a:t>
            </a:r>
            <a:r>
              <a:rPr lang="en-US" sz="3600" dirty="0" err="1"/>
              <a:t>hr</a:t>
            </a:r>
            <a:r>
              <a:rPr lang="en-US" sz="3600" dirty="0"/>
              <a:t> </a:t>
            </a:r>
          </a:p>
          <a:p>
            <a:r>
              <a:rPr lang="en-US" sz="3600" dirty="0"/>
              <a:t>48 x 5 x 8 x 1 = 1920 patients</a:t>
            </a:r>
          </a:p>
          <a:p>
            <a:endParaRPr lang="en-US" sz="3600" dirty="0"/>
          </a:p>
          <a:p>
            <a:r>
              <a:rPr lang="en-US" sz="3600" dirty="0"/>
              <a:t>Radical thought:  </a:t>
            </a:r>
          </a:p>
          <a:p>
            <a:r>
              <a:rPr lang="en-US" sz="3600" dirty="0"/>
              <a:t>What if I saw 2 patients / hour ?</a:t>
            </a:r>
          </a:p>
          <a:p>
            <a:r>
              <a:rPr lang="en-US" sz="3600" dirty="0"/>
              <a:t>1920 x 2 = 3840 exam slots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2829" b="14074"/>
          <a:stretch/>
        </p:blipFill>
        <p:spPr>
          <a:xfrm>
            <a:off x="10441339" y="384651"/>
            <a:ext cx="1284593" cy="1440974"/>
          </a:xfrm>
          <a:prstGeom prst="rect">
            <a:avLst/>
          </a:prstGeom>
        </p:spPr>
      </p:pic>
    </p:spTree>
    <p:extLst>
      <p:ext uri="{BB962C8B-B14F-4D97-AF65-F5344CB8AC3E}">
        <p14:creationId xmlns:p14="http://schemas.microsoft.com/office/powerpoint/2010/main" val="123582466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AutoShape 2"/>
          <p:cNvSpPr>
            <a:spLocks noGrp="1" noChangeArrowheads="1"/>
          </p:cNvSpPr>
          <p:nvPr>
            <p:ph type="title"/>
          </p:nvPr>
        </p:nvSpPr>
        <p:spPr/>
        <p:txBody>
          <a:bodyPr/>
          <a:lstStyle/>
          <a:p>
            <a:r>
              <a:rPr lang="en-US"/>
              <a:t>What is our current efficiency ?</a:t>
            </a:r>
          </a:p>
        </p:txBody>
      </p:sp>
      <p:sp>
        <p:nvSpPr>
          <p:cNvPr id="306179" name="Rectangle 3"/>
          <p:cNvSpPr>
            <a:spLocks noGrp="1" noChangeArrowheads="1"/>
          </p:cNvSpPr>
          <p:nvPr>
            <p:ph type="body" idx="1"/>
          </p:nvPr>
        </p:nvSpPr>
        <p:spPr/>
        <p:txBody>
          <a:bodyPr/>
          <a:lstStyle/>
          <a:p>
            <a:r>
              <a:rPr lang="en-US" sz="4000" dirty="0"/>
              <a:t>2200 / 3840 = 57 % fill rate</a:t>
            </a:r>
          </a:p>
          <a:p>
            <a:endParaRPr lang="en-US" sz="1400" dirty="0"/>
          </a:p>
          <a:p>
            <a:r>
              <a:rPr lang="en-US" sz="4000" dirty="0"/>
              <a:t>43% empty rate</a:t>
            </a:r>
          </a:p>
        </p:txBody>
      </p:sp>
      <p:graphicFrame>
        <p:nvGraphicFramePr>
          <p:cNvPr id="306180" name="Object 4">
            <a:hlinkClick r:id="" action="ppaction://ole?verb=0"/>
          </p:cNvPr>
          <p:cNvGraphicFramePr>
            <a:graphicFrameLocks/>
          </p:cNvGraphicFramePr>
          <p:nvPr/>
        </p:nvGraphicFramePr>
        <p:xfrm>
          <a:off x="4495800" y="2971800"/>
          <a:ext cx="5791200" cy="2971800"/>
        </p:xfrm>
        <a:graphic>
          <a:graphicData uri="http://schemas.openxmlformats.org/presentationml/2006/ole">
            <mc:AlternateContent xmlns:mc="http://schemas.openxmlformats.org/markup-compatibility/2006">
              <mc:Choice xmlns:v="urn:schemas-microsoft-com:vml" Requires="v">
                <p:oleObj spid="_x0000_s1033" name="GALLERY" r:id="rId4" imgW="7005218" imgH="3705149" progId="">
                  <p:embed/>
                </p:oleObj>
              </mc:Choice>
              <mc:Fallback>
                <p:oleObj name="GALLERY" r:id="rId4" imgW="7005218" imgH="3705149" progId="">
                  <p:embed/>
                  <p:pic>
                    <p:nvPicPr>
                      <p:cNvPr id="306180" name="Object 4">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971800"/>
                        <a:ext cx="5791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8767151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AA01A-CC27-47AB-8F21-8351E758883C}"/>
              </a:ext>
            </a:extLst>
          </p:cNvPr>
          <p:cNvSpPr>
            <a:spLocks noGrp="1"/>
          </p:cNvSpPr>
          <p:nvPr>
            <p:ph type="title"/>
          </p:nvPr>
        </p:nvSpPr>
        <p:spPr/>
        <p:txBody>
          <a:bodyPr/>
          <a:lstStyle/>
          <a:p>
            <a:r>
              <a:rPr lang="en-US" dirty="0"/>
              <a:t>Could we see more patients?</a:t>
            </a:r>
          </a:p>
        </p:txBody>
      </p:sp>
      <p:sp>
        <p:nvSpPr>
          <p:cNvPr id="4" name="Content Placeholder 3">
            <a:extLst>
              <a:ext uri="{FF2B5EF4-FFF2-40B4-BE49-F238E27FC236}">
                <a16:creationId xmlns:a16="http://schemas.microsoft.com/office/drawing/2014/main" id="{F4BBA81A-8DE0-4701-B60B-073F41910A1C}"/>
              </a:ext>
            </a:extLst>
          </p:cNvPr>
          <p:cNvSpPr>
            <a:spLocks noGrp="1"/>
          </p:cNvSpPr>
          <p:nvPr>
            <p:ph idx="1"/>
          </p:nvPr>
        </p:nvSpPr>
        <p:spPr/>
        <p:txBody>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20 more patient exams a week </a:t>
            </a:r>
            <a:br>
              <a:rPr lang="en-US" b="1" dirty="0">
                <a:latin typeface="Calibri" panose="020F0502020204030204" pitchFamily="34" charset="0"/>
                <a:ea typeface="Calibri" panose="020F0502020204030204" pitchFamily="34" charset="0"/>
                <a:cs typeface="Times New Roman" panose="02020603050405020304" pitchFamily="18" charset="0"/>
              </a:rPr>
            </a:br>
            <a:r>
              <a:rPr lang="en-US" sz="1400" dirty="0">
                <a:latin typeface="Calibri" panose="020F0502020204030204" pitchFamily="34" charset="0"/>
                <a:ea typeface="Calibri" panose="020F0502020204030204" pitchFamily="34" charset="0"/>
                <a:cs typeface="Times New Roman" panose="02020603050405020304" pitchFamily="18" charset="0"/>
              </a:rPr>
              <a:t>(AOA Workforce Study)</a:t>
            </a: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50 weeks/</a:t>
            </a:r>
            <a:r>
              <a:rPr lang="en-US" b="1" dirty="0" err="1">
                <a:latin typeface="Calibri" panose="020F0502020204030204" pitchFamily="34" charset="0"/>
                <a:ea typeface="Calibri" panose="020F0502020204030204" pitchFamily="34" charset="0"/>
                <a:cs typeface="Times New Roman" panose="02020603050405020304" pitchFamily="18" charset="0"/>
              </a:rPr>
              <a:t>yr</a:t>
            </a:r>
            <a:r>
              <a:rPr lang="en-US" b="1" dirty="0">
                <a:latin typeface="Calibri" panose="020F0502020204030204" pitchFamily="34" charset="0"/>
                <a:ea typeface="Calibri" panose="020F0502020204030204" pitchFamily="34" charset="0"/>
                <a:cs typeface="Times New Roman" panose="02020603050405020304" pitchFamily="18" charset="0"/>
              </a:rPr>
              <a:t> X 20 1,000 more patient exams a year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$306 per comprehensive exam</a:t>
            </a:r>
            <a:br>
              <a:rPr lang="en-US" dirty="0">
                <a:latin typeface="Calibri" panose="020F0502020204030204" pitchFamily="34" charset="0"/>
                <a:ea typeface="Calibri" panose="020F0502020204030204" pitchFamily="34" charset="0"/>
                <a:cs typeface="Times New Roman" panose="02020603050405020304" pitchFamily="18" charset="0"/>
              </a:rPr>
            </a:br>
            <a:r>
              <a:rPr lang="en-US" sz="1400" dirty="0">
                <a:latin typeface="Calibri" panose="020F0502020204030204" pitchFamily="34" charset="0"/>
                <a:ea typeface="Calibri" panose="020F0502020204030204" pitchFamily="34" charset="0"/>
                <a:cs typeface="Times New Roman" panose="02020603050405020304" pitchFamily="18" charset="0"/>
              </a:rPr>
              <a:t>(MBA Key Metrics, Median number) </a:t>
            </a: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$306,000 more a year in revenue collected</a:t>
            </a:r>
          </a:p>
        </p:txBody>
      </p:sp>
    </p:spTree>
    <p:extLst>
      <p:ext uri="{BB962C8B-B14F-4D97-AF65-F5344CB8AC3E}">
        <p14:creationId xmlns:p14="http://schemas.microsoft.com/office/powerpoint/2010/main" val="472742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get new patients</a:t>
            </a:r>
            <a:br>
              <a:rPr lang="en-US" dirty="0"/>
            </a:br>
            <a:r>
              <a:rPr lang="en-US" sz="2400" dirty="0"/>
              <a:t>Not enough patients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03" y="1568522"/>
            <a:ext cx="3751867" cy="266382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8097"/>
          <a:stretch/>
        </p:blipFill>
        <p:spPr>
          <a:xfrm>
            <a:off x="4040825" y="3054308"/>
            <a:ext cx="3477575" cy="25080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4256" y="3699046"/>
            <a:ext cx="3336636" cy="2686642"/>
          </a:xfrm>
          <a:prstGeom prst="rect">
            <a:avLst/>
          </a:prstGeom>
        </p:spPr>
      </p:pic>
      <p:sp>
        <p:nvSpPr>
          <p:cNvPr id="7" name="TextBox 6"/>
          <p:cNvSpPr txBox="1"/>
          <p:nvPr/>
        </p:nvSpPr>
        <p:spPr>
          <a:xfrm>
            <a:off x="6096000" y="1791854"/>
            <a:ext cx="5400133" cy="646331"/>
          </a:xfrm>
          <a:prstGeom prst="rect">
            <a:avLst/>
          </a:prstGeom>
          <a:noFill/>
        </p:spPr>
        <p:txBody>
          <a:bodyPr wrap="none" rtlCol="0">
            <a:spAutoFit/>
          </a:bodyPr>
          <a:lstStyle/>
          <a:p>
            <a:r>
              <a:rPr lang="en-US" sz="3600" dirty="0">
                <a:solidFill>
                  <a:srgbClr val="0070C0"/>
                </a:solidFill>
              </a:rPr>
              <a:t>All 3 parts MUST be present</a:t>
            </a:r>
          </a:p>
        </p:txBody>
      </p:sp>
    </p:spTree>
    <p:extLst>
      <p:ext uri="{BB962C8B-B14F-4D97-AF65-F5344CB8AC3E}">
        <p14:creationId xmlns:p14="http://schemas.microsoft.com/office/powerpoint/2010/main" val="1741834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is not productive</a:t>
            </a:r>
          </a:p>
        </p:txBody>
      </p:sp>
      <p:sp>
        <p:nvSpPr>
          <p:cNvPr id="3" name="Content Placeholder 2"/>
          <p:cNvSpPr>
            <a:spLocks noGrp="1"/>
          </p:cNvSpPr>
          <p:nvPr>
            <p:ph idx="1"/>
          </p:nvPr>
        </p:nvSpPr>
        <p:spPr/>
        <p:txBody>
          <a:bodyPr/>
          <a:lstStyle/>
          <a:p>
            <a:r>
              <a:rPr lang="en-US" dirty="0"/>
              <a:t>Every staff member needs at least one number to control</a:t>
            </a:r>
          </a:p>
        </p:txBody>
      </p:sp>
      <p:graphicFrame>
        <p:nvGraphicFramePr>
          <p:cNvPr id="4" name="Table 3"/>
          <p:cNvGraphicFramePr>
            <a:graphicFrameLocks noGrp="1"/>
          </p:cNvGraphicFramePr>
          <p:nvPr>
            <p:extLst/>
          </p:nvPr>
        </p:nvGraphicFramePr>
        <p:xfrm>
          <a:off x="1034472" y="2517933"/>
          <a:ext cx="10150764" cy="3659033"/>
        </p:xfrm>
        <a:graphic>
          <a:graphicData uri="http://schemas.openxmlformats.org/drawingml/2006/table">
            <a:tbl>
              <a:tblPr firstRow="1" bandRow="1">
                <a:tableStyleId>{5C22544A-7EE6-4342-B048-85BDC9FD1C3A}</a:tableStyleId>
              </a:tblPr>
              <a:tblGrid>
                <a:gridCol w="5075382">
                  <a:extLst>
                    <a:ext uri="{9D8B030D-6E8A-4147-A177-3AD203B41FA5}">
                      <a16:colId xmlns:a16="http://schemas.microsoft.com/office/drawing/2014/main" val="3387587203"/>
                    </a:ext>
                  </a:extLst>
                </a:gridCol>
                <a:gridCol w="5075382">
                  <a:extLst>
                    <a:ext uri="{9D8B030D-6E8A-4147-A177-3AD203B41FA5}">
                      <a16:colId xmlns:a16="http://schemas.microsoft.com/office/drawing/2014/main" val="3174973119"/>
                    </a:ext>
                  </a:extLst>
                </a:gridCol>
              </a:tblGrid>
              <a:tr h="522719">
                <a:tc>
                  <a:txBody>
                    <a:bodyPr/>
                    <a:lstStyle/>
                    <a:p>
                      <a:r>
                        <a:rPr lang="en-US" sz="2800" dirty="0"/>
                        <a:t>STAFF MEMBER</a:t>
                      </a:r>
                    </a:p>
                  </a:txBody>
                  <a:tcPr/>
                </a:tc>
                <a:tc>
                  <a:txBody>
                    <a:bodyPr/>
                    <a:lstStyle/>
                    <a:p>
                      <a:r>
                        <a:rPr lang="en-US" sz="2800" dirty="0"/>
                        <a:t>STAT</a:t>
                      </a:r>
                    </a:p>
                  </a:txBody>
                  <a:tcPr/>
                </a:tc>
                <a:extLst>
                  <a:ext uri="{0D108BD9-81ED-4DB2-BD59-A6C34878D82A}">
                    <a16:rowId xmlns:a16="http://schemas.microsoft.com/office/drawing/2014/main" val="160510186"/>
                  </a:ext>
                </a:extLst>
              </a:tr>
              <a:tr h="522719">
                <a:tc>
                  <a:txBody>
                    <a:bodyPr/>
                    <a:lstStyle/>
                    <a:p>
                      <a:r>
                        <a:rPr lang="en-US" sz="2800" dirty="0"/>
                        <a:t>Recall</a:t>
                      </a:r>
                    </a:p>
                  </a:txBody>
                  <a:tcPr/>
                </a:tc>
                <a:tc>
                  <a:txBody>
                    <a:bodyPr/>
                    <a:lstStyle/>
                    <a:p>
                      <a:r>
                        <a:rPr lang="en-US" sz="2800" dirty="0"/>
                        <a:t># of exams seen</a:t>
                      </a:r>
                    </a:p>
                  </a:txBody>
                  <a:tcPr/>
                </a:tc>
                <a:extLst>
                  <a:ext uri="{0D108BD9-81ED-4DB2-BD59-A6C34878D82A}">
                    <a16:rowId xmlns:a16="http://schemas.microsoft.com/office/drawing/2014/main" val="70757050"/>
                  </a:ext>
                </a:extLst>
              </a:tr>
              <a:tr h="522719">
                <a:tc>
                  <a:txBody>
                    <a:bodyPr/>
                    <a:lstStyle/>
                    <a:p>
                      <a:r>
                        <a:rPr lang="en-US" sz="2800" dirty="0"/>
                        <a:t>Marketing</a:t>
                      </a:r>
                    </a:p>
                  </a:txBody>
                  <a:tcPr/>
                </a:tc>
                <a:tc>
                  <a:txBody>
                    <a:bodyPr/>
                    <a:lstStyle/>
                    <a:p>
                      <a:r>
                        <a:rPr lang="en-US" sz="2800" dirty="0"/>
                        <a:t># of new patients</a:t>
                      </a:r>
                    </a:p>
                  </a:txBody>
                  <a:tcPr/>
                </a:tc>
                <a:extLst>
                  <a:ext uri="{0D108BD9-81ED-4DB2-BD59-A6C34878D82A}">
                    <a16:rowId xmlns:a16="http://schemas.microsoft.com/office/drawing/2014/main" val="1194567953"/>
                  </a:ext>
                </a:extLst>
              </a:tr>
              <a:tr h="522719">
                <a:tc>
                  <a:txBody>
                    <a:bodyPr/>
                    <a:lstStyle/>
                    <a:p>
                      <a:r>
                        <a:rPr lang="en-US" sz="2800" dirty="0"/>
                        <a:t>Optician</a:t>
                      </a:r>
                    </a:p>
                  </a:txBody>
                  <a:tcPr/>
                </a:tc>
                <a:tc>
                  <a:txBody>
                    <a:bodyPr/>
                    <a:lstStyle/>
                    <a:p>
                      <a:r>
                        <a:rPr lang="en-US" sz="2800" dirty="0"/>
                        <a:t>$/patient</a:t>
                      </a:r>
                    </a:p>
                  </a:txBody>
                  <a:tcPr/>
                </a:tc>
                <a:extLst>
                  <a:ext uri="{0D108BD9-81ED-4DB2-BD59-A6C34878D82A}">
                    <a16:rowId xmlns:a16="http://schemas.microsoft.com/office/drawing/2014/main" val="954319283"/>
                  </a:ext>
                </a:extLst>
              </a:tr>
              <a:tr h="522719">
                <a:tc>
                  <a:txBody>
                    <a:bodyPr/>
                    <a:lstStyle/>
                    <a:p>
                      <a:r>
                        <a:rPr lang="en-US" sz="2800" dirty="0"/>
                        <a:t>Receptionist</a:t>
                      </a:r>
                    </a:p>
                  </a:txBody>
                  <a:tcPr/>
                </a:tc>
                <a:tc>
                  <a:txBody>
                    <a:bodyPr/>
                    <a:lstStyle/>
                    <a:p>
                      <a:r>
                        <a:rPr lang="en-US" sz="2800" dirty="0"/>
                        <a:t># of mins/patient visit</a:t>
                      </a:r>
                    </a:p>
                  </a:txBody>
                  <a:tcPr/>
                </a:tc>
                <a:extLst>
                  <a:ext uri="{0D108BD9-81ED-4DB2-BD59-A6C34878D82A}">
                    <a16:rowId xmlns:a16="http://schemas.microsoft.com/office/drawing/2014/main" val="3618550706"/>
                  </a:ext>
                </a:extLst>
              </a:tr>
              <a:tr h="522719">
                <a:tc>
                  <a:txBody>
                    <a:bodyPr/>
                    <a:lstStyle/>
                    <a:p>
                      <a:r>
                        <a:rPr lang="en-US" sz="2800" dirty="0"/>
                        <a:t>Bookkeeper</a:t>
                      </a:r>
                    </a:p>
                  </a:txBody>
                  <a:tcPr/>
                </a:tc>
                <a:tc>
                  <a:txBody>
                    <a:bodyPr/>
                    <a:lstStyle/>
                    <a:p>
                      <a:r>
                        <a:rPr lang="en-US" sz="2800" dirty="0"/>
                        <a:t>$ in Accounts Receivable</a:t>
                      </a:r>
                    </a:p>
                  </a:txBody>
                  <a:tcPr/>
                </a:tc>
                <a:extLst>
                  <a:ext uri="{0D108BD9-81ED-4DB2-BD59-A6C34878D82A}">
                    <a16:rowId xmlns:a16="http://schemas.microsoft.com/office/drawing/2014/main" val="946645076"/>
                  </a:ext>
                </a:extLst>
              </a:tr>
              <a:tr h="522719">
                <a:tc>
                  <a:txBody>
                    <a:bodyPr/>
                    <a:lstStyle/>
                    <a:p>
                      <a:r>
                        <a:rPr lang="en-US" sz="2800" dirty="0"/>
                        <a:t>Doctor</a:t>
                      </a:r>
                    </a:p>
                  </a:txBody>
                  <a:tcPr/>
                </a:tc>
                <a:tc>
                  <a:txBody>
                    <a:bodyPr/>
                    <a:lstStyle/>
                    <a:p>
                      <a:r>
                        <a:rPr lang="en-US" sz="2800" dirty="0"/>
                        <a:t>% of </a:t>
                      </a:r>
                      <a:r>
                        <a:rPr lang="en-US" sz="2800" dirty="0" err="1"/>
                        <a:t>Tx</a:t>
                      </a:r>
                      <a:r>
                        <a:rPr lang="en-US" sz="2800" dirty="0"/>
                        <a:t> plans completed</a:t>
                      </a:r>
                    </a:p>
                  </a:txBody>
                  <a:tcPr/>
                </a:tc>
                <a:extLst>
                  <a:ext uri="{0D108BD9-81ED-4DB2-BD59-A6C34878D82A}">
                    <a16:rowId xmlns:a16="http://schemas.microsoft.com/office/drawing/2014/main" val="3548534984"/>
                  </a:ext>
                </a:extLst>
              </a:tr>
            </a:tbl>
          </a:graphicData>
        </a:graphic>
      </p:graphicFrame>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829" b="14074"/>
          <a:stretch/>
        </p:blipFill>
        <p:spPr>
          <a:xfrm>
            <a:off x="6109854" y="230188"/>
            <a:ext cx="1284593" cy="1440974"/>
          </a:xfrm>
          <a:prstGeom prst="rect">
            <a:avLst/>
          </a:prstGeom>
        </p:spPr>
      </p:pic>
    </p:spTree>
    <p:extLst>
      <p:ext uri="{BB962C8B-B14F-4D97-AF65-F5344CB8AC3E}">
        <p14:creationId xmlns:p14="http://schemas.microsoft.com/office/powerpoint/2010/main" val="1180737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72" t="15556" r="2023" b="8296"/>
          <a:stretch/>
        </p:blipFill>
        <p:spPr>
          <a:xfrm>
            <a:off x="4033520" y="305827"/>
            <a:ext cx="4318000" cy="6120551"/>
          </a:xfrm>
          <a:prstGeom prst="rect">
            <a:avLst/>
          </a:prstGeom>
        </p:spPr>
      </p:pic>
    </p:spTree>
    <p:extLst>
      <p:ext uri="{BB962C8B-B14F-4D97-AF65-F5344CB8AC3E}">
        <p14:creationId xmlns:p14="http://schemas.microsoft.com/office/powerpoint/2010/main" val="3123660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1B22-E396-4DF6-95FC-0A4373979C3B}"/>
              </a:ext>
            </a:extLst>
          </p:cNvPr>
          <p:cNvSpPr>
            <a:spLocks noGrp="1"/>
          </p:cNvSpPr>
          <p:nvPr>
            <p:ph type="ctrTitle"/>
          </p:nvPr>
        </p:nvSpPr>
        <p:spPr/>
        <p:txBody>
          <a:bodyPr/>
          <a:lstStyle/>
          <a:p>
            <a:r>
              <a:rPr lang="en-US" dirty="0" err="1"/>
              <a:t>Frameboard</a:t>
            </a:r>
            <a:r>
              <a:rPr lang="en-US" dirty="0"/>
              <a:t> management</a:t>
            </a:r>
          </a:p>
        </p:txBody>
      </p:sp>
      <p:sp>
        <p:nvSpPr>
          <p:cNvPr id="3" name="Subtitle 2">
            <a:extLst>
              <a:ext uri="{FF2B5EF4-FFF2-40B4-BE49-F238E27FC236}">
                <a16:creationId xmlns:a16="http://schemas.microsoft.com/office/drawing/2014/main" id="{3342EFEB-04B3-44CE-859F-BC08690BCBA7}"/>
              </a:ext>
            </a:extLst>
          </p:cNvPr>
          <p:cNvSpPr>
            <a:spLocks noGrp="1"/>
          </p:cNvSpPr>
          <p:nvPr>
            <p:ph type="subTitle" idx="1"/>
          </p:nvPr>
        </p:nvSpPr>
        <p:spPr/>
        <p:txBody>
          <a:bodyPr/>
          <a:lstStyle/>
          <a:p>
            <a:r>
              <a:rPr lang="en-US" dirty="0"/>
              <a:t>Mark Wright, OD, FCOVD</a:t>
            </a:r>
          </a:p>
        </p:txBody>
      </p:sp>
    </p:spTree>
    <p:extLst>
      <p:ext uri="{BB962C8B-B14F-4D97-AF65-F5344CB8AC3E}">
        <p14:creationId xmlns:p14="http://schemas.microsoft.com/office/powerpoint/2010/main" val="29530629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78306058"/>
              </p:ext>
            </p:extLst>
          </p:nvPr>
        </p:nvGraphicFramePr>
        <p:xfrm>
          <a:off x="3220779" y="212836"/>
          <a:ext cx="5716988" cy="6325870"/>
        </p:xfrm>
        <a:graphic>
          <a:graphicData uri="http://schemas.openxmlformats.org/drawingml/2006/table">
            <a:tbl>
              <a:tblPr>
                <a:tableStyleId>{5C22544A-7EE6-4342-B048-85BDC9FD1C3A}</a:tableStyleId>
              </a:tblPr>
              <a:tblGrid>
                <a:gridCol w="3839350">
                  <a:extLst>
                    <a:ext uri="{9D8B030D-6E8A-4147-A177-3AD203B41FA5}">
                      <a16:colId xmlns:a16="http://schemas.microsoft.com/office/drawing/2014/main" val="2582467283"/>
                    </a:ext>
                  </a:extLst>
                </a:gridCol>
                <a:gridCol w="1877638">
                  <a:extLst>
                    <a:ext uri="{9D8B030D-6E8A-4147-A177-3AD203B41FA5}">
                      <a16:colId xmlns:a16="http://schemas.microsoft.com/office/drawing/2014/main" val="3979862847"/>
                    </a:ext>
                  </a:extLst>
                </a:gridCol>
              </a:tblGrid>
              <a:tr h="365760">
                <a:tc>
                  <a:txBody>
                    <a:bodyPr/>
                    <a:lstStyle/>
                    <a:p>
                      <a:pPr algn="l" fontAlgn="b"/>
                      <a:r>
                        <a:rPr lang="en-US" sz="2400" u="none" strike="noStrike">
                          <a:effectLst/>
                        </a:rPr>
                        <a:t>GROSS REVENUE per FTE OD</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2400" u="none" strike="noStrike" dirty="0">
                          <a:effectLst/>
                        </a:rPr>
                        <a:t>$700,000</a:t>
                      </a:r>
                      <a:endParaRPr lang="en-US"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159349878"/>
                  </a:ext>
                </a:extLst>
              </a:tr>
              <a:tr h="365760">
                <a:tc>
                  <a:txBody>
                    <a:bodyPr/>
                    <a:lstStyle/>
                    <a:p>
                      <a:pPr algn="l" fontAlgn="b"/>
                      <a:r>
                        <a:rPr lang="en-US" sz="2400" u="none" strike="noStrike">
                          <a:effectLst/>
                        </a:rPr>
                        <a:t>   Eye exams</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22%</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0023032"/>
                  </a:ext>
                </a:extLst>
              </a:tr>
              <a:tr h="365760">
                <a:tc>
                  <a:txBody>
                    <a:bodyPr/>
                    <a:lstStyle/>
                    <a:p>
                      <a:pPr algn="l" fontAlgn="b"/>
                      <a:r>
                        <a:rPr lang="en-US" sz="2400" u="none" strike="noStrike">
                          <a:effectLst/>
                        </a:rPr>
                        <a:t>   Medical eyecare</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17%</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0270346"/>
                  </a:ext>
                </a:extLst>
              </a:tr>
              <a:tr h="365760">
                <a:tc>
                  <a:txBody>
                    <a:bodyPr/>
                    <a:lstStyle/>
                    <a:p>
                      <a:pPr algn="l" fontAlgn="b"/>
                      <a:r>
                        <a:rPr lang="en-US" sz="2400" u="none" strike="noStrike">
                          <a:effectLst/>
                        </a:rPr>
                        <a:t>   Prescription eyewear</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43%</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032895"/>
                  </a:ext>
                </a:extLst>
              </a:tr>
              <a:tr h="365760">
                <a:tc>
                  <a:txBody>
                    <a:bodyPr/>
                    <a:lstStyle/>
                    <a:p>
                      <a:pPr algn="l" fontAlgn="b"/>
                      <a:r>
                        <a:rPr lang="en-US" sz="2400" u="none" strike="noStrike">
                          <a:effectLst/>
                        </a:rPr>
                        <a:t>   Contact lenses</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16%</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8807174"/>
                  </a:ext>
                </a:extLst>
              </a:tr>
              <a:tr h="365760">
                <a:tc>
                  <a:txBody>
                    <a:bodyPr/>
                    <a:lstStyle/>
                    <a:p>
                      <a:pPr algn="l" fontAlgn="b"/>
                      <a:r>
                        <a:rPr lang="en-US" sz="2400" u="none" strike="noStrike">
                          <a:effectLst/>
                        </a:rPr>
                        <a:t>   Other</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29780"/>
                  </a:ext>
                </a:extLst>
              </a:tr>
              <a:tr h="365760">
                <a:tc>
                  <a:txBody>
                    <a:bodyPr/>
                    <a:lstStyle/>
                    <a:p>
                      <a:pPr algn="l" fontAlgn="b"/>
                      <a:r>
                        <a:rPr lang="en-US" sz="2400" u="none" strike="noStrike" dirty="0">
                          <a:effectLst/>
                          <a:highlight>
                            <a:srgbClr val="FFFF00"/>
                          </a:highlight>
                        </a:rPr>
                        <a:t> </a:t>
                      </a:r>
                      <a:endParaRPr lang="en-US" sz="2400" b="0" i="0" u="none" strike="noStrike" dirty="0">
                        <a:solidFill>
                          <a:srgbClr val="000000"/>
                        </a:solidFill>
                        <a:effectLst/>
                        <a:highlight>
                          <a:srgbClr val="FFFF00"/>
                        </a:highligh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b"/>
                      <a:r>
                        <a:rPr lang="en-US" sz="2400" u="none" strike="noStrike" dirty="0">
                          <a:effectLst/>
                          <a:highlight>
                            <a:srgbClr val="FFFF00"/>
                          </a:highlight>
                        </a:rPr>
                        <a:t> </a:t>
                      </a:r>
                      <a:endParaRPr lang="en-US" sz="2400" b="0" i="0" u="none" strike="noStrike" dirty="0">
                        <a:solidFill>
                          <a:srgbClr val="000000"/>
                        </a:solidFill>
                        <a:effectLst/>
                        <a:highlight>
                          <a:srgbClr val="FFFF00"/>
                        </a:highligh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258385855"/>
                  </a:ext>
                </a:extLst>
              </a:tr>
              <a:tr h="365760">
                <a:tc>
                  <a:txBody>
                    <a:bodyPr/>
                    <a:lstStyle/>
                    <a:p>
                      <a:pPr algn="l" fontAlgn="b"/>
                      <a:r>
                        <a:rPr lang="en-US" sz="2400" u="none" strike="noStrike">
                          <a:effectLst/>
                        </a:rPr>
                        <a:t>EXPENSES</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922057256"/>
                  </a:ext>
                </a:extLst>
              </a:tr>
              <a:tr h="365760">
                <a:tc>
                  <a:txBody>
                    <a:bodyPr/>
                    <a:lstStyle/>
                    <a:p>
                      <a:pPr algn="l" fontAlgn="b"/>
                      <a:r>
                        <a:rPr lang="en-US" sz="2400" u="none" strike="noStrike">
                          <a:effectLst/>
                        </a:rPr>
                        <a:t>   COGS</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1113554"/>
                  </a:ext>
                </a:extLst>
              </a:tr>
              <a:tr h="365760">
                <a:tc>
                  <a:txBody>
                    <a:bodyPr/>
                    <a:lstStyle/>
                    <a:p>
                      <a:pPr algn="l" fontAlgn="b"/>
                      <a:r>
                        <a:rPr lang="en-US" sz="2400" u="none" strike="noStrike">
                          <a:effectLst/>
                        </a:rPr>
                        <a:t>   Staff payroll</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20%</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062058"/>
                  </a:ext>
                </a:extLst>
              </a:tr>
              <a:tr h="365760">
                <a:tc>
                  <a:txBody>
                    <a:bodyPr/>
                    <a:lstStyle/>
                    <a:p>
                      <a:pPr algn="l" fontAlgn="b"/>
                      <a:r>
                        <a:rPr lang="en-US" sz="2400" u="none" strike="noStrike">
                          <a:effectLst/>
                        </a:rPr>
                        <a:t>   Doctor payroll</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20%</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6611938"/>
                  </a:ext>
                </a:extLst>
              </a:tr>
              <a:tr h="365760">
                <a:tc>
                  <a:txBody>
                    <a:bodyPr/>
                    <a:lstStyle/>
                    <a:p>
                      <a:pPr algn="l" fontAlgn="b"/>
                      <a:r>
                        <a:rPr lang="en-US" sz="2400" u="none" strike="noStrike">
                          <a:effectLst/>
                        </a:rPr>
                        <a:t>   Occupancy</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8%</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3526387"/>
                  </a:ext>
                </a:extLst>
              </a:tr>
              <a:tr h="365760">
                <a:tc>
                  <a:txBody>
                    <a:bodyPr/>
                    <a:lstStyle/>
                    <a:p>
                      <a:pPr algn="l" fontAlgn="b"/>
                      <a:r>
                        <a:rPr lang="en-US" sz="2400" u="none" strike="noStrike">
                          <a:effectLst/>
                        </a:rPr>
                        <a:t>   Marketing</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2523375"/>
                  </a:ext>
                </a:extLst>
              </a:tr>
              <a:tr h="365760">
                <a:tc>
                  <a:txBody>
                    <a:bodyPr/>
                    <a:lstStyle/>
                    <a:p>
                      <a:pPr algn="l" fontAlgn="b"/>
                      <a:r>
                        <a:rPr lang="en-US" sz="2400" u="none" strike="noStrike">
                          <a:effectLst/>
                        </a:rPr>
                        <a:t>   Cinical equipment</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897514"/>
                  </a:ext>
                </a:extLst>
              </a:tr>
              <a:tr h="365760">
                <a:tc>
                  <a:txBody>
                    <a:bodyPr/>
                    <a:lstStyle/>
                    <a:p>
                      <a:pPr algn="l" fontAlgn="b"/>
                      <a:r>
                        <a:rPr lang="en-US" sz="2400" u="none" strike="noStrike">
                          <a:effectLst/>
                        </a:rPr>
                        <a:t>   Overhead</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10%</a:t>
                      </a:r>
                      <a:endParaRPr lang="en-US" sz="24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4263513"/>
                  </a:ext>
                </a:extLst>
              </a:tr>
              <a:tr h="365760">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83865911"/>
                  </a:ext>
                </a:extLst>
              </a:tr>
              <a:tr h="365760">
                <a:tc>
                  <a:txBody>
                    <a:bodyPr/>
                    <a:lstStyle/>
                    <a:p>
                      <a:pPr algn="l" fontAlgn="b"/>
                      <a:r>
                        <a:rPr lang="en-US" sz="2400" u="none" strike="noStrike" dirty="0">
                          <a:effectLst/>
                        </a:rPr>
                        <a:t>NET</a:t>
                      </a:r>
                      <a:endParaRPr lang="en-US"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2400" u="none" strike="noStrike" dirty="0">
                          <a:effectLst/>
                        </a:rPr>
                        <a:t>15%</a:t>
                      </a:r>
                      <a:endParaRPr lang="en-US"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47359447"/>
                  </a:ext>
                </a:extLst>
              </a:tr>
            </a:tbl>
          </a:graphicData>
        </a:graphic>
      </p:graphicFrame>
      <p:sp>
        <p:nvSpPr>
          <p:cNvPr id="2" name="Title 1">
            <a:extLst>
              <a:ext uri="{FF2B5EF4-FFF2-40B4-BE49-F238E27FC236}">
                <a16:creationId xmlns:a16="http://schemas.microsoft.com/office/drawing/2014/main" id="{3572C7AE-D197-4F18-8491-ACCEFF8217A9}"/>
              </a:ext>
            </a:extLst>
          </p:cNvPr>
          <p:cNvSpPr>
            <a:spLocks noGrp="1"/>
          </p:cNvSpPr>
          <p:nvPr>
            <p:ph type="title"/>
          </p:nvPr>
        </p:nvSpPr>
        <p:spPr>
          <a:xfrm>
            <a:off x="533400" y="503148"/>
            <a:ext cx="2238555" cy="5334060"/>
          </a:xfrm>
        </p:spPr>
        <p:txBody>
          <a:bodyPr>
            <a:normAutofit/>
          </a:bodyPr>
          <a:lstStyle/>
          <a:p>
            <a:pPr algn="ctr"/>
            <a:r>
              <a:rPr lang="en-US" dirty="0"/>
              <a:t>How money flows through a practice</a:t>
            </a:r>
          </a:p>
        </p:txBody>
      </p:sp>
      <p:sp>
        <p:nvSpPr>
          <p:cNvPr id="5" name="Speech Bubble: Rectangle with Corners Rounded 4">
            <a:extLst>
              <a:ext uri="{FF2B5EF4-FFF2-40B4-BE49-F238E27FC236}">
                <a16:creationId xmlns:a16="http://schemas.microsoft.com/office/drawing/2014/main" id="{F527D7E2-818A-49B5-A762-1C8E68D88EAC}"/>
              </a:ext>
            </a:extLst>
          </p:cNvPr>
          <p:cNvSpPr/>
          <p:nvPr/>
        </p:nvSpPr>
        <p:spPr>
          <a:xfrm>
            <a:off x="9621329" y="365185"/>
            <a:ext cx="2168106" cy="1052423"/>
          </a:xfrm>
          <a:prstGeom prst="wedgeRoundRectCallout">
            <a:avLst>
              <a:gd name="adj1" fmla="val -96275"/>
              <a:gd name="adj2" fmla="val 617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srgbClr val="0070C0"/>
                </a:solidFill>
              </a:rPr>
              <a:t>Frames = 21%</a:t>
            </a:r>
          </a:p>
          <a:p>
            <a:pPr algn="r"/>
            <a:r>
              <a:rPr lang="en-US" sz="2400" dirty="0">
                <a:solidFill>
                  <a:srgbClr val="0070C0"/>
                </a:solidFill>
              </a:rPr>
              <a:t>Specs = 22% </a:t>
            </a:r>
            <a:endParaRPr lang="en-US" sz="2400" dirty="0"/>
          </a:p>
        </p:txBody>
      </p:sp>
      <p:sp>
        <p:nvSpPr>
          <p:cNvPr id="3" name="Right Bracket 2">
            <a:extLst>
              <a:ext uri="{FF2B5EF4-FFF2-40B4-BE49-F238E27FC236}">
                <a16:creationId xmlns:a16="http://schemas.microsoft.com/office/drawing/2014/main" id="{82E7C8CF-C44C-4DA8-8C76-1616D67049AF}"/>
              </a:ext>
            </a:extLst>
          </p:cNvPr>
          <p:cNvSpPr/>
          <p:nvPr/>
        </p:nvSpPr>
        <p:spPr>
          <a:xfrm>
            <a:off x="8632167" y="4060166"/>
            <a:ext cx="632604" cy="2271622"/>
          </a:xfrm>
          <a:prstGeom prst="rightBracket">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A4E45A7D-7236-47A2-BD61-64F0C14783EC}"/>
              </a:ext>
            </a:extLst>
          </p:cNvPr>
          <p:cNvSpPr txBox="1"/>
          <p:nvPr/>
        </p:nvSpPr>
        <p:spPr>
          <a:xfrm>
            <a:off x="9517812" y="4784785"/>
            <a:ext cx="2223686" cy="523220"/>
          </a:xfrm>
          <a:prstGeom prst="rect">
            <a:avLst/>
          </a:prstGeom>
          <a:noFill/>
        </p:spPr>
        <p:txBody>
          <a:bodyPr wrap="none" rtlCol="0">
            <a:spAutoFit/>
          </a:bodyPr>
          <a:lstStyle/>
          <a:p>
            <a:r>
              <a:rPr lang="en-US" sz="2800" dirty="0"/>
              <a:t>20 + 15 = 35%</a:t>
            </a:r>
          </a:p>
        </p:txBody>
      </p:sp>
    </p:spTree>
    <p:extLst>
      <p:ext uri="{BB962C8B-B14F-4D97-AF65-F5344CB8AC3E}">
        <p14:creationId xmlns:p14="http://schemas.microsoft.com/office/powerpoint/2010/main" val="35274017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011" t="10487" r="20371" b="10029"/>
          <a:stretch/>
        </p:blipFill>
        <p:spPr>
          <a:xfrm>
            <a:off x="2067340" y="79513"/>
            <a:ext cx="8039240" cy="6592472"/>
          </a:xfrm>
          <a:prstGeom prst="rect">
            <a:avLst/>
          </a:prstGeom>
        </p:spPr>
      </p:pic>
    </p:spTree>
    <p:extLst>
      <p:ext uri="{BB962C8B-B14F-4D97-AF65-F5344CB8AC3E}">
        <p14:creationId xmlns:p14="http://schemas.microsoft.com/office/powerpoint/2010/main" val="17635727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92300" y="704334"/>
            <a:ext cx="8445500" cy="1449628"/>
          </a:xfrm>
          <a:prstGeom prst="rect">
            <a:avLst/>
          </a:prstGeom>
        </p:spPr>
        <p:txBody>
          <a:bodyPr wrap="square">
            <a:spAutoFit/>
          </a:bodyPr>
          <a:lstStyle/>
          <a:p>
            <a:pPr algn="ctr">
              <a:lnSpc>
                <a:spcPct val="80000"/>
              </a:lnSpc>
            </a:pPr>
            <a:r>
              <a:rPr lang="en-US" sz="5400" b="1" dirty="0"/>
              <a:t>OD Compensation</a:t>
            </a:r>
          </a:p>
          <a:p>
            <a:pPr algn="ctr">
              <a:lnSpc>
                <a:spcPct val="80000"/>
              </a:lnSpc>
            </a:pPr>
            <a:r>
              <a:rPr lang="en-US" sz="5400" b="1" dirty="0"/>
              <a:t>by Years in Profession</a:t>
            </a:r>
          </a:p>
        </p:txBody>
      </p:sp>
      <p:sp>
        <p:nvSpPr>
          <p:cNvPr id="4" name="Rectangle 3"/>
          <p:cNvSpPr/>
          <p:nvPr/>
        </p:nvSpPr>
        <p:spPr>
          <a:xfrm>
            <a:off x="2057400" y="6081108"/>
            <a:ext cx="5016500" cy="246221"/>
          </a:xfrm>
          <a:prstGeom prst="rect">
            <a:avLst/>
          </a:prstGeom>
        </p:spPr>
        <p:txBody>
          <a:bodyPr wrap="square">
            <a:spAutoFit/>
          </a:bodyPr>
          <a:lstStyle/>
          <a:p>
            <a:pPr>
              <a:lnSpc>
                <a:spcPct val="80000"/>
              </a:lnSpc>
            </a:pPr>
            <a:r>
              <a:rPr lang="en-US" sz="1200" dirty="0"/>
              <a:t>Source: 2017 ECP Compensation Study </a:t>
            </a:r>
          </a:p>
        </p:txBody>
      </p:sp>
      <p:pic>
        <p:nvPicPr>
          <p:cNvPr id="3" name="Picture 2" descr="RogerChartODbyYears-81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00" y="2044700"/>
            <a:ext cx="8102600" cy="3530600"/>
          </a:xfrm>
          <a:prstGeom prst="rect">
            <a:avLst/>
          </a:prstGeom>
        </p:spPr>
      </p:pic>
    </p:spTree>
    <p:extLst>
      <p:ext uri="{BB962C8B-B14F-4D97-AF65-F5344CB8AC3E}">
        <p14:creationId xmlns:p14="http://schemas.microsoft.com/office/powerpoint/2010/main" val="21387026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5B7650-2103-46E1-BF15-446C499FA669}"/>
              </a:ext>
            </a:extLst>
          </p:cNvPr>
          <p:cNvSpPr>
            <a:spLocks noGrp="1"/>
          </p:cNvSpPr>
          <p:nvPr>
            <p:ph type="title"/>
          </p:nvPr>
        </p:nvSpPr>
        <p:spPr/>
        <p:txBody>
          <a:bodyPr/>
          <a:lstStyle/>
          <a:p>
            <a:r>
              <a:rPr lang="en-US" dirty="0"/>
              <a:t>Follow the money</a:t>
            </a:r>
          </a:p>
        </p:txBody>
      </p:sp>
      <p:sp>
        <p:nvSpPr>
          <p:cNvPr id="7" name="Text Placeholder 6">
            <a:extLst>
              <a:ext uri="{FF2B5EF4-FFF2-40B4-BE49-F238E27FC236}">
                <a16:creationId xmlns:a16="http://schemas.microsoft.com/office/drawing/2014/main" id="{6182668B-67B2-43AF-A8E2-AD5C4FFE4F33}"/>
              </a:ext>
            </a:extLst>
          </p:cNvPr>
          <p:cNvSpPr>
            <a:spLocks noGrp="1"/>
          </p:cNvSpPr>
          <p:nvPr>
            <p:ph type="body" idx="1"/>
          </p:nvPr>
        </p:nvSpPr>
        <p:spPr/>
        <p:txBody>
          <a:bodyPr/>
          <a:lstStyle/>
          <a:p>
            <a:r>
              <a:rPr lang="en-US" dirty="0"/>
              <a:t>OWNER vs EMPLOYEE</a:t>
            </a:r>
          </a:p>
        </p:txBody>
      </p:sp>
      <p:sp>
        <p:nvSpPr>
          <p:cNvPr id="3" name="Content Placeholder 2">
            <a:extLst>
              <a:ext uri="{FF2B5EF4-FFF2-40B4-BE49-F238E27FC236}">
                <a16:creationId xmlns:a16="http://schemas.microsoft.com/office/drawing/2014/main" id="{50E52EBF-2E12-4506-ADC9-2C6809AF000D}"/>
              </a:ext>
            </a:extLst>
          </p:cNvPr>
          <p:cNvSpPr>
            <a:spLocks noGrp="1"/>
          </p:cNvSpPr>
          <p:nvPr>
            <p:ph sz="half" idx="2"/>
          </p:nvPr>
        </p:nvSpPr>
        <p:spPr/>
        <p:txBody>
          <a:bodyPr>
            <a:normAutofit/>
          </a:bodyPr>
          <a:lstStyle/>
          <a:p>
            <a:pPr marL="0" indent="0" algn="ctr">
              <a:buNone/>
            </a:pPr>
            <a:r>
              <a:rPr lang="en-US" sz="6000" dirty="0"/>
              <a:t>$1 Million</a:t>
            </a:r>
          </a:p>
          <a:p>
            <a:pPr marL="0" indent="0" algn="ctr">
              <a:buNone/>
            </a:pPr>
            <a:r>
              <a:rPr lang="en-US" sz="6000" dirty="0"/>
              <a:t>$3 Million</a:t>
            </a:r>
          </a:p>
        </p:txBody>
      </p:sp>
      <p:sp>
        <p:nvSpPr>
          <p:cNvPr id="8" name="Text Placeholder 7">
            <a:extLst>
              <a:ext uri="{FF2B5EF4-FFF2-40B4-BE49-F238E27FC236}">
                <a16:creationId xmlns:a16="http://schemas.microsoft.com/office/drawing/2014/main" id="{C96960C1-E4F2-4E6D-AB97-DF9056740806}"/>
              </a:ext>
            </a:extLst>
          </p:cNvPr>
          <p:cNvSpPr>
            <a:spLocks noGrp="1"/>
          </p:cNvSpPr>
          <p:nvPr>
            <p:ph type="body" sz="quarter" idx="3"/>
          </p:nvPr>
        </p:nvSpPr>
        <p:spPr/>
        <p:txBody>
          <a:bodyPr/>
          <a:lstStyle/>
          <a:p>
            <a:r>
              <a:rPr lang="en-US" dirty="0">
                <a:solidFill>
                  <a:srgbClr val="0070C0"/>
                </a:solidFill>
              </a:rPr>
              <a:t>NOW vs 40 YEARS</a:t>
            </a:r>
          </a:p>
        </p:txBody>
      </p:sp>
      <p:sp>
        <p:nvSpPr>
          <p:cNvPr id="9" name="Content Placeholder 8">
            <a:extLst>
              <a:ext uri="{FF2B5EF4-FFF2-40B4-BE49-F238E27FC236}">
                <a16:creationId xmlns:a16="http://schemas.microsoft.com/office/drawing/2014/main" id="{4D8CBC84-015D-4ECF-AECB-9217ED9CD40F}"/>
              </a:ext>
            </a:extLst>
          </p:cNvPr>
          <p:cNvSpPr>
            <a:spLocks noGrp="1"/>
          </p:cNvSpPr>
          <p:nvPr>
            <p:ph sz="quarter" idx="4"/>
          </p:nvPr>
        </p:nvSpPr>
        <p:spPr/>
        <p:txBody>
          <a:bodyPr>
            <a:normAutofit/>
          </a:bodyPr>
          <a:lstStyle/>
          <a:p>
            <a:pPr marL="0" indent="0">
              <a:buNone/>
            </a:pPr>
            <a:r>
              <a:rPr lang="en-US" sz="6000" dirty="0">
                <a:solidFill>
                  <a:srgbClr val="0070C0"/>
                </a:solidFill>
              </a:rPr>
              <a:t>$1-3 Million</a:t>
            </a:r>
          </a:p>
          <a:p>
            <a:pPr marL="0" indent="0">
              <a:buNone/>
            </a:pPr>
            <a:r>
              <a:rPr lang="en-US" sz="6000" dirty="0">
                <a:solidFill>
                  <a:srgbClr val="0070C0"/>
                </a:solidFill>
              </a:rPr>
              <a:t>$3-5 Million</a:t>
            </a:r>
          </a:p>
        </p:txBody>
      </p:sp>
    </p:spTree>
    <p:extLst>
      <p:ext uri="{BB962C8B-B14F-4D97-AF65-F5344CB8AC3E}">
        <p14:creationId xmlns:p14="http://schemas.microsoft.com/office/powerpoint/2010/main" val="259775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CE0679-AD8A-40E6-BE91-A4DE65431FF9}"/>
              </a:ext>
            </a:extLst>
          </p:cNvPr>
          <p:cNvPicPr>
            <a:picLocks noChangeAspect="1"/>
          </p:cNvPicPr>
          <p:nvPr/>
        </p:nvPicPr>
        <p:blipFill rotWithShape="1">
          <a:blip r:embed="rId2"/>
          <a:srcRect t="8495" r="1302" b="6882"/>
          <a:stretch/>
        </p:blipFill>
        <p:spPr>
          <a:xfrm>
            <a:off x="0" y="0"/>
            <a:ext cx="12192000" cy="6702012"/>
          </a:xfrm>
          <a:prstGeom prst="rect">
            <a:avLst/>
          </a:prstGeom>
        </p:spPr>
      </p:pic>
      <p:pic>
        <p:nvPicPr>
          <p:cNvPr id="5" name="Picture 4">
            <a:extLst>
              <a:ext uri="{FF2B5EF4-FFF2-40B4-BE49-F238E27FC236}">
                <a16:creationId xmlns:a16="http://schemas.microsoft.com/office/drawing/2014/main" id="{539CBE66-5968-46A0-9704-032C6AE32145}"/>
              </a:ext>
            </a:extLst>
          </p:cNvPr>
          <p:cNvPicPr>
            <a:picLocks noChangeAspect="1"/>
          </p:cNvPicPr>
          <p:nvPr/>
        </p:nvPicPr>
        <p:blipFill rotWithShape="1">
          <a:blip r:embed="rId3"/>
          <a:srcRect l="43214" t="59570" r="46750" b="25268"/>
          <a:stretch/>
        </p:blipFill>
        <p:spPr>
          <a:xfrm>
            <a:off x="9387349" y="4173792"/>
            <a:ext cx="2204883" cy="2220636"/>
          </a:xfrm>
          <a:prstGeom prst="rect">
            <a:avLst/>
          </a:prstGeom>
        </p:spPr>
      </p:pic>
    </p:spTree>
    <p:extLst>
      <p:ext uri="{BB962C8B-B14F-4D97-AF65-F5344CB8AC3E}">
        <p14:creationId xmlns:p14="http://schemas.microsoft.com/office/powerpoint/2010/main" val="29137055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CE355D-73AF-4810-AB4A-CBC4755B5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16554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D79247-F56E-4573-B767-B08C93827235}"/>
              </a:ext>
            </a:extLst>
          </p:cNvPr>
          <p:cNvPicPr>
            <a:picLocks noChangeAspect="1"/>
          </p:cNvPicPr>
          <p:nvPr/>
        </p:nvPicPr>
        <p:blipFill rotWithShape="1">
          <a:blip r:embed="rId2">
            <a:extLst>
              <a:ext uri="{28A0092B-C50C-407E-A947-70E740481C1C}">
                <a14:useLocalDpi xmlns:a14="http://schemas.microsoft.com/office/drawing/2010/main" val="0"/>
              </a:ext>
            </a:extLst>
          </a:blip>
          <a:srcRect t="4704"/>
          <a:stretch/>
        </p:blipFill>
        <p:spPr>
          <a:xfrm>
            <a:off x="0" y="-20116"/>
            <a:ext cx="12192000" cy="6902077"/>
          </a:xfrm>
          <a:prstGeom prst="rect">
            <a:avLst/>
          </a:prstGeom>
        </p:spPr>
      </p:pic>
    </p:spTree>
    <p:extLst>
      <p:ext uri="{BB962C8B-B14F-4D97-AF65-F5344CB8AC3E}">
        <p14:creationId xmlns:p14="http://schemas.microsoft.com/office/powerpoint/2010/main" val="1194149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31C8-E847-46F4-91A8-0212393DB118}"/>
              </a:ext>
            </a:extLst>
          </p:cNvPr>
          <p:cNvSpPr>
            <a:spLocks noGrp="1"/>
          </p:cNvSpPr>
          <p:nvPr>
            <p:ph type="title"/>
          </p:nvPr>
        </p:nvSpPr>
        <p:spPr/>
        <p:txBody>
          <a:bodyPr/>
          <a:lstStyle/>
          <a:p>
            <a:r>
              <a:rPr lang="en-US" dirty="0"/>
              <a:t>BEFORE THE PATIENT ARRIVES AT THE OFFICE</a:t>
            </a:r>
          </a:p>
        </p:txBody>
      </p:sp>
      <p:sp>
        <p:nvSpPr>
          <p:cNvPr id="3" name="Content Placeholder 2">
            <a:extLst>
              <a:ext uri="{FF2B5EF4-FFF2-40B4-BE49-F238E27FC236}">
                <a16:creationId xmlns:a16="http://schemas.microsoft.com/office/drawing/2014/main" id="{56DCE79D-E771-4EE3-B7F4-4B1D5A6A0CD3}"/>
              </a:ext>
            </a:extLst>
          </p:cNvPr>
          <p:cNvSpPr>
            <a:spLocks noGrp="1"/>
          </p:cNvSpPr>
          <p:nvPr>
            <p:ph idx="1"/>
          </p:nvPr>
        </p:nvSpPr>
        <p:spPr/>
        <p:txBody>
          <a:bodyPr>
            <a:normAutofit/>
          </a:bodyPr>
          <a:lstStyle/>
          <a:p>
            <a:pPr lvl="0">
              <a:spcAft>
                <a:spcPts val="1800"/>
              </a:spcAft>
            </a:pPr>
            <a:r>
              <a:rPr lang="en-US" dirty="0"/>
              <a:t>On-line appointment scheduling</a:t>
            </a:r>
          </a:p>
          <a:p>
            <a:pPr lvl="0">
              <a:spcAft>
                <a:spcPts val="1800"/>
              </a:spcAft>
            </a:pPr>
            <a:r>
              <a:rPr lang="en-US" dirty="0"/>
              <a:t>Social medial used to pre-set patients to purchase</a:t>
            </a:r>
          </a:p>
          <a:p>
            <a:pPr lvl="0">
              <a:spcAft>
                <a:spcPts val="1800"/>
              </a:spcAft>
            </a:pPr>
            <a:r>
              <a:rPr lang="en-US" dirty="0"/>
              <a:t>Digital messaging to remind patients of appointments</a:t>
            </a:r>
          </a:p>
          <a:p>
            <a:pPr lvl="0">
              <a:spcAft>
                <a:spcPts val="1800"/>
              </a:spcAft>
            </a:pPr>
            <a:r>
              <a:rPr lang="en-US" dirty="0"/>
              <a:t>Software permitting patients to fill out the pre-exam history questionnaire before arriving at the office (the information goes directly into the practice EMR)</a:t>
            </a:r>
          </a:p>
        </p:txBody>
      </p:sp>
    </p:spTree>
    <p:extLst>
      <p:ext uri="{BB962C8B-B14F-4D97-AF65-F5344CB8AC3E}">
        <p14:creationId xmlns:p14="http://schemas.microsoft.com/office/powerpoint/2010/main" val="1044404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361895-2331-478C-8924-445AC8DD375E}"/>
              </a:ext>
            </a:extLst>
          </p:cNvPr>
          <p:cNvPicPr>
            <a:picLocks noChangeAspect="1"/>
          </p:cNvPicPr>
          <p:nvPr/>
        </p:nvPicPr>
        <p:blipFill rotWithShape="1">
          <a:blip r:embed="rId2"/>
          <a:srcRect l="22961" t="15914" r="45603" b="24731"/>
          <a:stretch/>
        </p:blipFill>
        <p:spPr>
          <a:xfrm>
            <a:off x="435077" y="449824"/>
            <a:ext cx="4669133" cy="5877233"/>
          </a:xfrm>
          <a:prstGeom prst="rect">
            <a:avLst/>
          </a:prstGeom>
        </p:spPr>
      </p:pic>
      <p:pic>
        <p:nvPicPr>
          <p:cNvPr id="6" name="Picture 5">
            <a:extLst>
              <a:ext uri="{FF2B5EF4-FFF2-40B4-BE49-F238E27FC236}">
                <a16:creationId xmlns:a16="http://schemas.microsoft.com/office/drawing/2014/main" id="{C468AF99-9AED-4B28-BC63-3AC3310DC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768" y="721440"/>
            <a:ext cx="6731000" cy="5334000"/>
          </a:xfrm>
          <a:prstGeom prst="rect">
            <a:avLst/>
          </a:prstGeom>
        </p:spPr>
      </p:pic>
    </p:spTree>
    <p:extLst>
      <p:ext uri="{BB962C8B-B14F-4D97-AF65-F5344CB8AC3E}">
        <p14:creationId xmlns:p14="http://schemas.microsoft.com/office/powerpoint/2010/main" val="28369719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31C8-E847-46F4-91A8-0212393DB118}"/>
              </a:ext>
            </a:extLst>
          </p:cNvPr>
          <p:cNvSpPr>
            <a:spLocks noGrp="1"/>
          </p:cNvSpPr>
          <p:nvPr>
            <p:ph type="title"/>
          </p:nvPr>
        </p:nvSpPr>
        <p:spPr/>
        <p:txBody>
          <a:bodyPr/>
          <a:lstStyle/>
          <a:p>
            <a:r>
              <a:rPr lang="en-US" dirty="0"/>
              <a:t>WHEN THEY GET TO THE OFFICE</a:t>
            </a:r>
          </a:p>
        </p:txBody>
      </p:sp>
      <p:sp>
        <p:nvSpPr>
          <p:cNvPr id="3" name="Content Placeholder 2">
            <a:extLst>
              <a:ext uri="{FF2B5EF4-FFF2-40B4-BE49-F238E27FC236}">
                <a16:creationId xmlns:a16="http://schemas.microsoft.com/office/drawing/2014/main" id="{56DCE79D-E771-4EE3-B7F4-4B1D5A6A0CD3}"/>
              </a:ext>
            </a:extLst>
          </p:cNvPr>
          <p:cNvSpPr>
            <a:spLocks noGrp="1"/>
          </p:cNvSpPr>
          <p:nvPr>
            <p:ph idx="1"/>
          </p:nvPr>
        </p:nvSpPr>
        <p:spPr/>
        <p:txBody>
          <a:bodyPr>
            <a:normAutofit/>
          </a:bodyPr>
          <a:lstStyle/>
          <a:p>
            <a:pPr lvl="0"/>
            <a:r>
              <a:rPr lang="en-US" dirty="0"/>
              <a:t>Kiosk check-in</a:t>
            </a:r>
          </a:p>
          <a:p>
            <a:pPr lvl="0"/>
            <a:r>
              <a:rPr lang="en-US" dirty="0"/>
              <a:t>Tablets for patients who didn’t fill out the pre-exam history questionnaire</a:t>
            </a:r>
          </a:p>
          <a:p>
            <a:pPr lvl="0"/>
            <a:r>
              <a:rPr lang="en-US" dirty="0"/>
              <a:t>Software that tracks the patient as they move through the office (generates reports on log-jams)</a:t>
            </a:r>
          </a:p>
          <a:p>
            <a:pPr lvl="0"/>
            <a:r>
              <a:rPr lang="en-US" dirty="0"/>
              <a:t>Digital internal office messaging showing who is needed where (e.g.: Doctor needed in Exam 1)</a:t>
            </a:r>
          </a:p>
          <a:p>
            <a:pPr lvl="0"/>
            <a:r>
              <a:rPr lang="en-US" dirty="0"/>
              <a:t>Video messages presetting patients to purchase presentations as the patient moves through the office</a:t>
            </a:r>
          </a:p>
        </p:txBody>
      </p:sp>
    </p:spTree>
    <p:extLst>
      <p:ext uri="{BB962C8B-B14F-4D97-AF65-F5344CB8AC3E}">
        <p14:creationId xmlns:p14="http://schemas.microsoft.com/office/powerpoint/2010/main" val="115616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166" t="31250" r="39168" b="13749"/>
          <a:stretch/>
        </p:blipFill>
        <p:spPr>
          <a:xfrm>
            <a:off x="1524000" y="9938"/>
            <a:ext cx="9170203" cy="6924262"/>
          </a:xfrm>
          <a:prstGeom prst="rect">
            <a:avLst/>
          </a:prstGeom>
        </p:spPr>
      </p:pic>
    </p:spTree>
    <p:extLst>
      <p:ext uri="{BB962C8B-B14F-4D97-AF65-F5344CB8AC3E}">
        <p14:creationId xmlns:p14="http://schemas.microsoft.com/office/powerpoint/2010/main" val="2588589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31C8-E847-46F4-91A8-0212393DB118}"/>
              </a:ext>
            </a:extLst>
          </p:cNvPr>
          <p:cNvSpPr>
            <a:spLocks noGrp="1"/>
          </p:cNvSpPr>
          <p:nvPr>
            <p:ph type="title"/>
          </p:nvPr>
        </p:nvSpPr>
        <p:spPr/>
        <p:txBody>
          <a:bodyPr/>
          <a:lstStyle/>
          <a:p>
            <a:r>
              <a:rPr lang="en-US" dirty="0"/>
              <a:t>EXAMINATION</a:t>
            </a:r>
          </a:p>
        </p:txBody>
      </p:sp>
      <p:sp>
        <p:nvSpPr>
          <p:cNvPr id="3" name="Content Placeholder 2">
            <a:extLst>
              <a:ext uri="{FF2B5EF4-FFF2-40B4-BE49-F238E27FC236}">
                <a16:creationId xmlns:a16="http://schemas.microsoft.com/office/drawing/2014/main" id="{56DCE79D-E771-4EE3-B7F4-4B1D5A6A0CD3}"/>
              </a:ext>
            </a:extLst>
          </p:cNvPr>
          <p:cNvSpPr>
            <a:spLocks noGrp="1"/>
          </p:cNvSpPr>
          <p:nvPr>
            <p:ph idx="1"/>
          </p:nvPr>
        </p:nvSpPr>
        <p:spPr/>
        <p:txBody>
          <a:bodyPr>
            <a:normAutofit/>
          </a:bodyPr>
          <a:lstStyle/>
          <a:p>
            <a:pPr lvl="0"/>
            <a:r>
              <a:rPr lang="en-US" dirty="0"/>
              <a:t>All examination results are automatically put into the EHR from the testing equipment</a:t>
            </a:r>
          </a:p>
          <a:p>
            <a:pPr lvl="0"/>
            <a:r>
              <a:rPr lang="en-US" dirty="0"/>
              <a:t>Digital refracting system</a:t>
            </a:r>
          </a:p>
          <a:p>
            <a:pPr lvl="0"/>
            <a:r>
              <a:rPr lang="en-US" dirty="0"/>
              <a:t>Video slit lamp</a:t>
            </a:r>
          </a:p>
          <a:p>
            <a:pPr lvl="0"/>
            <a:r>
              <a:rPr lang="en-US" dirty="0"/>
              <a:t>System showing how the new Rx looks through a standard lens versus a digital front and back surface lens</a:t>
            </a:r>
          </a:p>
        </p:txBody>
      </p:sp>
    </p:spTree>
    <p:extLst>
      <p:ext uri="{BB962C8B-B14F-4D97-AF65-F5344CB8AC3E}">
        <p14:creationId xmlns:p14="http://schemas.microsoft.com/office/powerpoint/2010/main" val="30315347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31C8-E847-46F4-91A8-0212393DB118}"/>
              </a:ext>
            </a:extLst>
          </p:cNvPr>
          <p:cNvSpPr>
            <a:spLocks noGrp="1"/>
          </p:cNvSpPr>
          <p:nvPr>
            <p:ph type="title"/>
          </p:nvPr>
        </p:nvSpPr>
        <p:spPr/>
        <p:txBody>
          <a:bodyPr/>
          <a:lstStyle/>
          <a:p>
            <a:r>
              <a:rPr lang="en-US" dirty="0"/>
              <a:t>OPTICAL</a:t>
            </a:r>
          </a:p>
        </p:txBody>
      </p:sp>
      <p:sp>
        <p:nvSpPr>
          <p:cNvPr id="3" name="Content Placeholder 2">
            <a:extLst>
              <a:ext uri="{FF2B5EF4-FFF2-40B4-BE49-F238E27FC236}">
                <a16:creationId xmlns:a16="http://schemas.microsoft.com/office/drawing/2014/main" id="{56DCE79D-E771-4EE3-B7F4-4B1D5A6A0CD3}"/>
              </a:ext>
            </a:extLst>
          </p:cNvPr>
          <p:cNvSpPr>
            <a:spLocks noGrp="1"/>
          </p:cNvSpPr>
          <p:nvPr>
            <p:ph idx="1"/>
          </p:nvPr>
        </p:nvSpPr>
        <p:spPr>
          <a:xfrm>
            <a:off x="838200" y="1519084"/>
            <a:ext cx="10515600" cy="5132439"/>
          </a:xfrm>
        </p:spPr>
        <p:txBody>
          <a:bodyPr>
            <a:normAutofit/>
          </a:bodyPr>
          <a:lstStyle/>
          <a:p>
            <a:pPr lvl="0">
              <a:spcAft>
                <a:spcPts val="1200"/>
              </a:spcAft>
            </a:pPr>
            <a:r>
              <a:rPr lang="en-US" sz="3200" dirty="0"/>
              <a:t>RFID chips on frames giving reports about what frames are touched and how many times as well as doing automatic frame inventory</a:t>
            </a:r>
          </a:p>
          <a:p>
            <a:pPr lvl="0">
              <a:spcAft>
                <a:spcPts val="1200"/>
              </a:spcAft>
            </a:pPr>
            <a:r>
              <a:rPr lang="en-US" sz="3200" dirty="0"/>
              <a:t>Video screens that tell the story of the frame being touched by patients and offer examples of similar frames</a:t>
            </a:r>
          </a:p>
          <a:p>
            <a:pPr lvl="0">
              <a:spcAft>
                <a:spcPts val="1200"/>
              </a:spcAft>
            </a:pPr>
            <a:r>
              <a:rPr lang="en-US" sz="3200" dirty="0"/>
              <a:t>On-line optical for frames that are not being shown in the office</a:t>
            </a:r>
          </a:p>
          <a:p>
            <a:pPr lvl="0">
              <a:spcAft>
                <a:spcPts val="1200"/>
              </a:spcAft>
            </a:pPr>
            <a:r>
              <a:rPr lang="en-US" sz="3200" dirty="0"/>
              <a:t>Sophisticated method of measuring the patient in their new frame</a:t>
            </a:r>
          </a:p>
        </p:txBody>
      </p:sp>
    </p:spTree>
    <p:extLst>
      <p:ext uri="{BB962C8B-B14F-4D97-AF65-F5344CB8AC3E}">
        <p14:creationId xmlns:p14="http://schemas.microsoft.com/office/powerpoint/2010/main" val="20415444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31C8-E847-46F4-91A8-0212393DB118}"/>
              </a:ext>
            </a:extLst>
          </p:cNvPr>
          <p:cNvSpPr>
            <a:spLocks noGrp="1"/>
          </p:cNvSpPr>
          <p:nvPr>
            <p:ph type="title"/>
          </p:nvPr>
        </p:nvSpPr>
        <p:spPr/>
        <p:txBody>
          <a:bodyPr/>
          <a:lstStyle/>
          <a:p>
            <a:r>
              <a:rPr lang="en-US" dirty="0"/>
              <a:t>OPTICAL</a:t>
            </a:r>
          </a:p>
        </p:txBody>
      </p:sp>
      <p:sp>
        <p:nvSpPr>
          <p:cNvPr id="3" name="Content Placeholder 2">
            <a:extLst>
              <a:ext uri="{FF2B5EF4-FFF2-40B4-BE49-F238E27FC236}">
                <a16:creationId xmlns:a16="http://schemas.microsoft.com/office/drawing/2014/main" id="{56DCE79D-E771-4EE3-B7F4-4B1D5A6A0CD3}"/>
              </a:ext>
            </a:extLst>
          </p:cNvPr>
          <p:cNvSpPr>
            <a:spLocks noGrp="1"/>
          </p:cNvSpPr>
          <p:nvPr>
            <p:ph idx="1"/>
          </p:nvPr>
        </p:nvSpPr>
        <p:spPr>
          <a:xfrm>
            <a:off x="838200" y="1519084"/>
            <a:ext cx="10515600" cy="5132439"/>
          </a:xfrm>
        </p:spPr>
        <p:txBody>
          <a:bodyPr>
            <a:normAutofit/>
          </a:bodyPr>
          <a:lstStyle/>
          <a:p>
            <a:pPr lvl="0">
              <a:spcAft>
                <a:spcPts val="1200"/>
              </a:spcAft>
            </a:pPr>
            <a:r>
              <a:rPr lang="en-US" dirty="0"/>
              <a:t>3-D imaging during frame selection</a:t>
            </a:r>
          </a:p>
          <a:p>
            <a:pPr lvl="0">
              <a:spcAft>
                <a:spcPts val="1200"/>
              </a:spcAft>
            </a:pPr>
            <a:r>
              <a:rPr lang="en-US" dirty="0"/>
              <a:t>3-D frame printing</a:t>
            </a:r>
          </a:p>
          <a:p>
            <a:pPr lvl="0"/>
            <a:r>
              <a:rPr lang="en-US" dirty="0"/>
              <a:t>Social media to help patients select the best frame (Facebook Live)</a:t>
            </a:r>
          </a:p>
          <a:p>
            <a:pPr lvl="1"/>
            <a:r>
              <a:rPr lang="en-US" dirty="0"/>
              <a:t>Facebook notice the day before, Tune in live at 2 pm tomorrow to help Paige choose the </a:t>
            </a:r>
            <a:r>
              <a:rPr lang="en-US" dirty="0" err="1"/>
              <a:t>sunwear</a:t>
            </a:r>
            <a:r>
              <a:rPr lang="en-US" dirty="0"/>
              <a:t> to take on vacation, after the live presentation post on your Facebook page, ask to share, 2 min</a:t>
            </a:r>
          </a:p>
          <a:p>
            <a:pPr lvl="0">
              <a:spcAft>
                <a:spcPts val="1200"/>
              </a:spcAft>
            </a:pPr>
            <a:r>
              <a:rPr lang="en-US" dirty="0"/>
              <a:t>Social media posting patient success stories</a:t>
            </a:r>
          </a:p>
          <a:p>
            <a:pPr lvl="0">
              <a:spcAft>
                <a:spcPts val="1200"/>
              </a:spcAft>
            </a:pPr>
            <a:r>
              <a:rPr lang="en-US" dirty="0"/>
              <a:t>System to help patients pay over time</a:t>
            </a:r>
          </a:p>
        </p:txBody>
      </p:sp>
    </p:spTree>
    <p:extLst>
      <p:ext uri="{BB962C8B-B14F-4D97-AF65-F5344CB8AC3E}">
        <p14:creationId xmlns:p14="http://schemas.microsoft.com/office/powerpoint/2010/main" val="20087223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34AC2A-48A2-4940-9E11-038E7E061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8" y="-71771"/>
            <a:ext cx="12238008" cy="6929772"/>
          </a:xfrm>
          <a:prstGeom prst="rect">
            <a:avLst/>
          </a:prstGeom>
        </p:spPr>
      </p:pic>
    </p:spTree>
    <p:extLst>
      <p:ext uri="{BB962C8B-B14F-4D97-AF65-F5344CB8AC3E}">
        <p14:creationId xmlns:p14="http://schemas.microsoft.com/office/powerpoint/2010/main" val="3915780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DB6501-C729-4925-B62F-A5F575231F8F}"/>
              </a:ext>
            </a:extLst>
          </p:cNvPr>
          <p:cNvPicPr/>
          <p:nvPr/>
        </p:nvPicPr>
        <p:blipFill rotWithShape="1">
          <a:blip r:embed="rId2"/>
          <a:srcRect l="4727" t="11301" r="75647" b="33523"/>
          <a:stretch/>
        </p:blipFill>
        <p:spPr bwMode="auto">
          <a:xfrm>
            <a:off x="829388" y="679585"/>
            <a:ext cx="3590166" cy="547902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3EC873F1-F61E-45ED-B1BD-F43E607465E9}"/>
              </a:ext>
            </a:extLst>
          </p:cNvPr>
          <p:cNvPicPr/>
          <p:nvPr/>
        </p:nvPicPr>
        <p:blipFill rotWithShape="1">
          <a:blip r:embed="rId3"/>
          <a:srcRect l="14751" t="27283" r="13122" b="31847"/>
          <a:stretch/>
        </p:blipFill>
        <p:spPr bwMode="auto">
          <a:xfrm>
            <a:off x="5080820" y="1216742"/>
            <a:ext cx="7111180" cy="41000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98148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enscrafters Precise Eye Exam">
            <a:hlinkClick r:id="" action="ppaction://media"/>
            <a:extLst>
              <a:ext uri="{FF2B5EF4-FFF2-40B4-BE49-F238E27FC236}">
                <a16:creationId xmlns:a16="http://schemas.microsoft.com/office/drawing/2014/main" id="{E8D407CC-F4A3-4362-9A0E-04EE0E605A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905" t="11447" b="16855"/>
          <a:stretch/>
        </p:blipFill>
        <p:spPr>
          <a:xfrm>
            <a:off x="4721524" y="2547668"/>
            <a:ext cx="2898475" cy="1639019"/>
          </a:xfrm>
          <a:prstGeom prst="rect">
            <a:avLst/>
          </a:prstGeom>
        </p:spPr>
      </p:pic>
    </p:spTree>
    <p:extLst>
      <p:ext uri="{BB962C8B-B14F-4D97-AF65-F5344CB8AC3E}">
        <p14:creationId xmlns:p14="http://schemas.microsoft.com/office/powerpoint/2010/main" val="180035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31C8-E847-46F4-91A8-0212393DB118}"/>
              </a:ext>
            </a:extLst>
          </p:cNvPr>
          <p:cNvSpPr>
            <a:spLocks noGrp="1"/>
          </p:cNvSpPr>
          <p:nvPr>
            <p:ph type="title"/>
          </p:nvPr>
        </p:nvSpPr>
        <p:spPr/>
        <p:txBody>
          <a:bodyPr/>
          <a:lstStyle/>
          <a:p>
            <a:r>
              <a:rPr lang="en-US" dirty="0"/>
              <a:t>AFTER THE EXAM</a:t>
            </a:r>
          </a:p>
        </p:txBody>
      </p:sp>
      <p:sp>
        <p:nvSpPr>
          <p:cNvPr id="3" name="Content Placeholder 2">
            <a:extLst>
              <a:ext uri="{FF2B5EF4-FFF2-40B4-BE49-F238E27FC236}">
                <a16:creationId xmlns:a16="http://schemas.microsoft.com/office/drawing/2014/main" id="{56DCE79D-E771-4EE3-B7F4-4B1D5A6A0CD3}"/>
              </a:ext>
            </a:extLst>
          </p:cNvPr>
          <p:cNvSpPr>
            <a:spLocks noGrp="1"/>
          </p:cNvSpPr>
          <p:nvPr>
            <p:ph idx="1"/>
          </p:nvPr>
        </p:nvSpPr>
        <p:spPr/>
        <p:txBody>
          <a:bodyPr>
            <a:normAutofit/>
          </a:bodyPr>
          <a:lstStyle/>
          <a:p>
            <a:pPr lvl="0">
              <a:spcAft>
                <a:spcPts val="1200"/>
              </a:spcAft>
            </a:pPr>
            <a:r>
              <a:rPr lang="en-US" dirty="0"/>
              <a:t>Automatic electronic billing</a:t>
            </a:r>
          </a:p>
          <a:p>
            <a:pPr lvl="0">
              <a:spcAft>
                <a:spcPts val="1200"/>
              </a:spcAft>
            </a:pPr>
            <a:r>
              <a:rPr lang="en-US" dirty="0"/>
              <a:t>Automatic report generation for patients </a:t>
            </a:r>
          </a:p>
          <a:p>
            <a:pPr lvl="0">
              <a:spcAft>
                <a:spcPts val="1200"/>
              </a:spcAft>
            </a:pPr>
            <a:r>
              <a:rPr lang="en-US" dirty="0"/>
              <a:t>Secure patient portal for patients to access their exam results and ask questions</a:t>
            </a:r>
          </a:p>
          <a:p>
            <a:pPr lvl="0">
              <a:spcAft>
                <a:spcPts val="1200"/>
              </a:spcAft>
            </a:pPr>
            <a:r>
              <a:rPr lang="en-US" dirty="0"/>
              <a:t>Mechanism for helping patients post on Yelp and similar sites</a:t>
            </a:r>
          </a:p>
          <a:p>
            <a:pPr lvl="0">
              <a:spcAft>
                <a:spcPts val="1200"/>
              </a:spcAft>
            </a:pPr>
            <a:r>
              <a:rPr lang="en-US" dirty="0"/>
              <a:t>Patient surveys about their experience</a:t>
            </a:r>
          </a:p>
        </p:txBody>
      </p:sp>
    </p:spTree>
    <p:extLst>
      <p:ext uri="{BB962C8B-B14F-4D97-AF65-F5344CB8AC3E}">
        <p14:creationId xmlns:p14="http://schemas.microsoft.com/office/powerpoint/2010/main" val="31387805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31C8-E847-46F4-91A8-0212393DB118}"/>
              </a:ext>
            </a:extLst>
          </p:cNvPr>
          <p:cNvSpPr>
            <a:spLocks noGrp="1"/>
          </p:cNvSpPr>
          <p:nvPr>
            <p:ph type="title"/>
          </p:nvPr>
        </p:nvSpPr>
        <p:spPr/>
        <p:txBody>
          <a:bodyPr/>
          <a:lstStyle/>
          <a:p>
            <a:r>
              <a:rPr lang="en-US" dirty="0"/>
              <a:t>AFTER THE EXAM</a:t>
            </a:r>
          </a:p>
        </p:txBody>
      </p:sp>
      <p:sp>
        <p:nvSpPr>
          <p:cNvPr id="3" name="Content Placeholder 2">
            <a:extLst>
              <a:ext uri="{FF2B5EF4-FFF2-40B4-BE49-F238E27FC236}">
                <a16:creationId xmlns:a16="http://schemas.microsoft.com/office/drawing/2014/main" id="{56DCE79D-E771-4EE3-B7F4-4B1D5A6A0CD3}"/>
              </a:ext>
            </a:extLst>
          </p:cNvPr>
          <p:cNvSpPr>
            <a:spLocks noGrp="1"/>
          </p:cNvSpPr>
          <p:nvPr>
            <p:ph idx="1"/>
          </p:nvPr>
        </p:nvSpPr>
        <p:spPr/>
        <p:txBody>
          <a:bodyPr>
            <a:normAutofit/>
          </a:bodyPr>
          <a:lstStyle/>
          <a:p>
            <a:pPr lvl="0">
              <a:spcAft>
                <a:spcPts val="1200"/>
              </a:spcAft>
            </a:pPr>
            <a:r>
              <a:rPr lang="en-US" dirty="0"/>
              <a:t>Software that assists in both patient recall and re-activating established patients that have not returned</a:t>
            </a:r>
          </a:p>
          <a:p>
            <a:pPr lvl="0">
              <a:spcAft>
                <a:spcPts val="1200"/>
              </a:spcAft>
            </a:pPr>
            <a:r>
              <a:rPr lang="en-US" dirty="0"/>
              <a:t>Practice management software that assists in data mining</a:t>
            </a:r>
          </a:p>
          <a:p>
            <a:pPr lvl="0">
              <a:spcAft>
                <a:spcPts val="1200"/>
              </a:spcAft>
            </a:pPr>
            <a:r>
              <a:rPr lang="en-US" dirty="0"/>
              <a:t>Patient messaging reminding them of treatment plan follow through (e.g.: when to take meds, when to replace contact lenses)</a:t>
            </a:r>
          </a:p>
          <a:p>
            <a:pPr lvl="0">
              <a:spcAft>
                <a:spcPts val="1200"/>
              </a:spcAft>
            </a:pPr>
            <a:r>
              <a:rPr lang="en-US" dirty="0"/>
              <a:t>Automatic report generation for managers about practice Key Performance Indicators</a:t>
            </a:r>
          </a:p>
          <a:p>
            <a:endParaRPr lang="en-US" dirty="0"/>
          </a:p>
        </p:txBody>
      </p:sp>
    </p:spTree>
    <p:extLst>
      <p:ext uri="{BB962C8B-B14F-4D97-AF65-F5344CB8AC3E}">
        <p14:creationId xmlns:p14="http://schemas.microsoft.com/office/powerpoint/2010/main" val="42657334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72027-DADA-438B-82B1-30424F46C144}"/>
              </a:ext>
            </a:extLst>
          </p:cNvPr>
          <p:cNvSpPr>
            <a:spLocks noGrp="1"/>
          </p:cNvSpPr>
          <p:nvPr>
            <p:ph type="title"/>
          </p:nvPr>
        </p:nvSpPr>
        <p:spPr/>
        <p:txBody>
          <a:bodyPr/>
          <a:lstStyle/>
          <a:p>
            <a:r>
              <a:rPr lang="en-US" dirty="0"/>
              <a:t>What’s coming soon …</a:t>
            </a:r>
          </a:p>
        </p:txBody>
      </p:sp>
      <p:sp>
        <p:nvSpPr>
          <p:cNvPr id="3" name="Content Placeholder 2">
            <a:extLst>
              <a:ext uri="{FF2B5EF4-FFF2-40B4-BE49-F238E27FC236}">
                <a16:creationId xmlns:a16="http://schemas.microsoft.com/office/drawing/2014/main" id="{E75FC356-6252-4222-80D6-866D903EF5CC}"/>
              </a:ext>
            </a:extLst>
          </p:cNvPr>
          <p:cNvSpPr>
            <a:spLocks noGrp="1"/>
          </p:cNvSpPr>
          <p:nvPr>
            <p:ph idx="1"/>
          </p:nvPr>
        </p:nvSpPr>
        <p:spPr/>
        <p:txBody>
          <a:bodyPr>
            <a:normAutofit fontScale="92500" lnSpcReduction="10000"/>
          </a:bodyPr>
          <a:lstStyle/>
          <a:p>
            <a:r>
              <a:rPr lang="en-US" dirty="0"/>
              <a:t>Telemedicine &amp; Digital Information Exchange </a:t>
            </a:r>
          </a:p>
          <a:p>
            <a:pPr lvl="0">
              <a:lnSpc>
                <a:spcPct val="140000"/>
              </a:lnSpc>
            </a:pPr>
            <a:r>
              <a:rPr lang="en-US" dirty="0"/>
              <a:t>Artificial Intelligence (exam, drugs, practice analysis)</a:t>
            </a:r>
          </a:p>
          <a:p>
            <a:pPr lvl="0">
              <a:lnSpc>
                <a:spcPct val="140000"/>
              </a:lnSpc>
            </a:pPr>
            <a:r>
              <a:rPr lang="en-US" dirty="0"/>
              <a:t>Big Data Analysis (evidenced based medicine, practice analysis)</a:t>
            </a:r>
          </a:p>
          <a:p>
            <a:pPr lvl="0">
              <a:lnSpc>
                <a:spcPct val="140000"/>
              </a:lnSpc>
            </a:pPr>
            <a:r>
              <a:rPr lang="en-US" dirty="0"/>
              <a:t>Virtual Reality (education)</a:t>
            </a:r>
          </a:p>
          <a:p>
            <a:pPr lvl="0">
              <a:lnSpc>
                <a:spcPct val="140000"/>
              </a:lnSpc>
            </a:pPr>
            <a:r>
              <a:rPr lang="en-US" dirty="0"/>
              <a:t>Wearable Technology</a:t>
            </a:r>
          </a:p>
          <a:p>
            <a:pPr lvl="0">
              <a:lnSpc>
                <a:spcPct val="140000"/>
              </a:lnSpc>
            </a:pPr>
            <a:r>
              <a:rPr lang="en-US" dirty="0"/>
              <a:t>3-D Manufacturing of Personalized Optical Solutions</a:t>
            </a:r>
          </a:p>
          <a:p>
            <a:pPr lvl="0">
              <a:lnSpc>
                <a:spcPct val="140000"/>
              </a:lnSpc>
            </a:pPr>
            <a:r>
              <a:rPr lang="en-US" dirty="0"/>
              <a:t>Patient Wellness Teams of Digitally Connected Medical Professionals </a:t>
            </a:r>
          </a:p>
        </p:txBody>
      </p:sp>
    </p:spTree>
    <p:extLst>
      <p:ext uri="{BB962C8B-B14F-4D97-AF65-F5344CB8AC3E}">
        <p14:creationId xmlns:p14="http://schemas.microsoft.com/office/powerpoint/2010/main" val="36961275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509" y="0"/>
            <a:ext cx="6764982" cy="6858000"/>
          </a:xfrm>
          <a:prstGeom prst="rect">
            <a:avLst/>
          </a:prstGeom>
        </p:spPr>
      </p:pic>
    </p:spTree>
    <p:extLst>
      <p:ext uri="{BB962C8B-B14F-4D97-AF65-F5344CB8AC3E}">
        <p14:creationId xmlns:p14="http://schemas.microsoft.com/office/powerpoint/2010/main" val="244588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71909" y="609600"/>
            <a:ext cx="6419491" cy="655638"/>
          </a:xfrm>
        </p:spPr>
        <p:txBody>
          <a:bodyPr>
            <a:normAutofit fontScale="90000"/>
          </a:bodyPr>
          <a:lstStyle/>
          <a:p>
            <a:r>
              <a:rPr lang="en-US" dirty="0">
                <a:solidFill>
                  <a:srgbClr val="0066CC"/>
                </a:solidFill>
              </a:rPr>
              <a:t>Managing COGS</a:t>
            </a:r>
          </a:p>
        </p:txBody>
      </p:sp>
      <p:sp>
        <p:nvSpPr>
          <p:cNvPr id="6" name="Content Placeholder 5"/>
          <p:cNvSpPr>
            <a:spLocks noGrp="1"/>
          </p:cNvSpPr>
          <p:nvPr>
            <p:ph sz="half" idx="1"/>
          </p:nvPr>
        </p:nvSpPr>
        <p:spPr/>
        <p:txBody>
          <a:bodyPr/>
          <a:lstStyle/>
          <a:p>
            <a:r>
              <a:rPr lang="en-US" sz="3000" dirty="0"/>
              <a:t>Manage purchases</a:t>
            </a:r>
          </a:p>
          <a:p>
            <a:pPr lvl="1"/>
            <a:r>
              <a:rPr lang="en-US" sz="2500" dirty="0">
                <a:solidFill>
                  <a:schemeClr val="tx2">
                    <a:lumMod val="75000"/>
                  </a:schemeClr>
                </a:solidFill>
              </a:rPr>
              <a:t>Utilize prompt pay discount</a:t>
            </a:r>
          </a:p>
          <a:p>
            <a:pPr lvl="1"/>
            <a:r>
              <a:rPr lang="en-US" sz="2500" dirty="0">
                <a:solidFill>
                  <a:schemeClr val="tx2">
                    <a:lumMod val="75000"/>
                  </a:schemeClr>
                </a:solidFill>
              </a:rPr>
              <a:t>Buy in bulk</a:t>
            </a:r>
          </a:p>
          <a:p>
            <a:pPr lvl="1"/>
            <a:r>
              <a:rPr lang="en-US" sz="2500" dirty="0">
                <a:solidFill>
                  <a:schemeClr val="tx2">
                    <a:lumMod val="75000"/>
                  </a:schemeClr>
                </a:solidFill>
              </a:rPr>
              <a:t>Consolidate vendors</a:t>
            </a:r>
          </a:p>
        </p:txBody>
      </p:sp>
      <p:sp>
        <p:nvSpPr>
          <p:cNvPr id="8" name="Content Placeholder 7"/>
          <p:cNvSpPr>
            <a:spLocks noGrp="1"/>
          </p:cNvSpPr>
          <p:nvPr>
            <p:ph sz="half" idx="2"/>
          </p:nvPr>
        </p:nvSpPr>
        <p:spPr>
          <a:xfrm>
            <a:off x="6172200" y="1831376"/>
            <a:ext cx="5181600" cy="4351338"/>
          </a:xfrm>
        </p:spPr>
        <p:txBody>
          <a:bodyPr/>
          <a:lstStyle/>
          <a:p>
            <a:r>
              <a:rPr lang="en-US" sz="3000" dirty="0"/>
              <a:t>Manage utilization</a:t>
            </a:r>
          </a:p>
          <a:p>
            <a:pPr lvl="1"/>
            <a:r>
              <a:rPr lang="en-US" sz="2500" dirty="0">
                <a:solidFill>
                  <a:schemeClr val="tx2">
                    <a:lumMod val="75000"/>
                  </a:schemeClr>
                </a:solidFill>
              </a:rPr>
              <a:t>Manage inventory</a:t>
            </a:r>
          </a:p>
          <a:p>
            <a:pPr lvl="1"/>
            <a:r>
              <a:rPr lang="en-US" sz="2500" dirty="0">
                <a:solidFill>
                  <a:schemeClr val="tx2">
                    <a:lumMod val="75000"/>
                  </a:schemeClr>
                </a:solidFill>
              </a:rPr>
              <a:t>Manage shipping &amp; handling fees</a:t>
            </a:r>
          </a:p>
          <a:p>
            <a:pPr lvl="1"/>
            <a:r>
              <a:rPr lang="en-US" sz="2500" dirty="0">
                <a:solidFill>
                  <a:schemeClr val="tx2">
                    <a:lumMod val="75000"/>
                  </a:schemeClr>
                </a:solidFill>
              </a:rPr>
              <a:t>Manage shrinkage</a:t>
            </a:r>
          </a:p>
        </p:txBody>
      </p:sp>
      <p:sp>
        <p:nvSpPr>
          <p:cNvPr id="9" name="Slide Number Placeholder 8"/>
          <p:cNvSpPr>
            <a:spLocks noGrp="1"/>
          </p:cNvSpPr>
          <p:nvPr>
            <p:ph type="sldNum" sz="quarter" idx="11"/>
          </p:nvPr>
        </p:nvSpPr>
        <p:spPr/>
        <p:txBody>
          <a:bodyPr/>
          <a:lstStyle/>
          <a:p>
            <a:pPr>
              <a:defRPr/>
            </a:pPr>
            <a:fld id="{7DD7CCCA-7B97-4B8E-93BE-1F32D9C52A2F}" type="slidenum">
              <a:rPr lang="en-US" smtClean="0"/>
              <a:pPr>
                <a:defRPr/>
              </a:pPr>
              <a:t>9</a:t>
            </a:fld>
            <a:endParaRPr lang="en-US"/>
          </a:p>
        </p:txBody>
      </p:sp>
    </p:spTree>
    <p:extLst>
      <p:ext uri="{BB962C8B-B14F-4D97-AF65-F5344CB8AC3E}">
        <p14:creationId xmlns:p14="http://schemas.microsoft.com/office/powerpoint/2010/main" val="1788257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10" y="332935"/>
            <a:ext cx="10370984" cy="6420133"/>
          </a:xfrm>
          <a:prstGeom prst="rect">
            <a:avLst/>
          </a:prstGeom>
        </p:spPr>
      </p:pic>
    </p:spTree>
    <p:extLst>
      <p:ext uri="{BB962C8B-B14F-4D97-AF65-F5344CB8AC3E}">
        <p14:creationId xmlns:p14="http://schemas.microsoft.com/office/powerpoint/2010/main" val="1141329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1556</TotalTime>
  <Words>2556</Words>
  <Application>Microsoft Office PowerPoint</Application>
  <PresentationFormat>Widescreen</PresentationFormat>
  <Paragraphs>479</Paragraphs>
  <Slides>90</Slides>
  <Notes>12</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9" baseType="lpstr">
      <vt:lpstr>Arial</vt:lpstr>
      <vt:lpstr>Calibri</vt:lpstr>
      <vt:lpstr>Calibri Light</vt:lpstr>
      <vt:lpstr>Times New Roman</vt:lpstr>
      <vt:lpstr>Wingdings</vt:lpstr>
      <vt:lpstr>Wingdings 3</vt:lpstr>
      <vt:lpstr>Zapf Dingbats</vt:lpstr>
      <vt:lpstr>Office Theme</vt:lpstr>
      <vt:lpstr>GALLERY</vt:lpstr>
      <vt:lpstr>Financial Management  and Profitability</vt:lpstr>
      <vt:lpstr>PowerPoint Presentation</vt:lpstr>
      <vt:lpstr>Create Profit Centers</vt:lpstr>
      <vt:lpstr>PowerPoint Presentation</vt:lpstr>
      <vt:lpstr>PowerPoint Presentation</vt:lpstr>
      <vt:lpstr>PowerPoint Presentation</vt:lpstr>
      <vt:lpstr>Frameboard management</vt:lpstr>
      <vt:lpstr>PowerPoint Presentation</vt:lpstr>
      <vt:lpstr>Managing COGS</vt:lpstr>
      <vt:lpstr>Am I in the right 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HIDDEN COSTS</vt:lpstr>
      <vt:lpstr>How do you price frames?</vt:lpstr>
      <vt:lpstr>PowerPoint Presentation</vt:lpstr>
      <vt:lpstr>What is the minimum number of frames of any line to display on your frameboard?</vt:lpstr>
      <vt:lpstr>How many times per year should a frame line turn?</vt:lpstr>
      <vt:lpstr>Adult Frame Distribution</vt:lpstr>
      <vt:lpstr>PowerPoint Presentation</vt:lpstr>
      <vt:lpstr>FRAMEBOARD MANAGEMENT</vt:lpstr>
      <vt:lpstr>Fashion Forward Contemporary Conservative</vt:lpstr>
      <vt:lpstr>PowerPoint Presentation</vt:lpstr>
      <vt:lpstr>How do you price spectacle lenses?</vt:lpstr>
      <vt:lpstr>Package pricing versus a la carte pricing</vt:lpstr>
      <vt:lpstr>PowerPoint Presentation</vt:lpstr>
      <vt:lpstr>PowerPoint Presentation</vt:lpstr>
      <vt:lpstr>What is your action plan against online?</vt:lpstr>
      <vt:lpstr>Can I buy CLs from you at  8 pm </vt:lpstr>
      <vt:lpstr>PowerPoint Presentation</vt:lpstr>
      <vt:lpstr>Auto refractors are the end of practice as we know it … or maybe not</vt:lpstr>
      <vt:lpstr>PowerPoint Presentation</vt:lpstr>
      <vt:lpstr>PowerPoint Presentation</vt:lpstr>
      <vt:lpstr>PowerPoint Presentation</vt:lpstr>
      <vt:lpstr>Top 5 Mistakes Preventing Your Practice Growth </vt:lpstr>
      <vt:lpstr>PowerPoint Presentation</vt:lpstr>
      <vt:lpstr>PowerPoint Presentation</vt:lpstr>
      <vt:lpstr>PowerPoint Presentation</vt:lpstr>
      <vt:lpstr>Learning objectives</vt:lpstr>
      <vt:lpstr>Top 5 Mistakes  Preventing Your Practice Growth </vt:lpstr>
      <vt:lpstr>The purpose of being in a third party  is patient access 3rd parties are ruling your practice</vt:lpstr>
      <vt:lpstr>Golden Rule 3rd parties are ruling your practice</vt:lpstr>
      <vt:lpstr>Mantra: Do more for less 3rd parties are ruling your practice</vt:lpstr>
      <vt:lpstr>Mantra: Do more for less 3rd parties are ruling your practice</vt:lpstr>
      <vt:lpstr>Mantra: Do more for less 3rd parties are ruling your practice</vt:lpstr>
      <vt:lpstr>Mantra: Do more for less 3rd parties are ruling your practice</vt:lpstr>
      <vt:lpstr>PowerPoint Presentation</vt:lpstr>
      <vt:lpstr>“I only want what my insurance covers.”</vt:lpstr>
      <vt:lpstr>Do you present fees the way 3rd parties have taught you? 3rd parties are ruling your practice</vt:lpstr>
      <vt:lpstr>Doctors need to prescribe in the exam room Your case presentation is not planned well</vt:lpstr>
      <vt:lpstr>3 case presentations Plan your case presentation</vt:lpstr>
      <vt:lpstr>You talk patients out of care Plan your case presentation</vt:lpstr>
      <vt:lpstr>Tell patients what you  are prescribing and why</vt:lpstr>
      <vt:lpstr>Make sure you are telling patient about more than just the change in their prescription</vt:lpstr>
      <vt:lpstr>Practice organizational structure Missing or poorly designed practice systems</vt:lpstr>
      <vt:lpstr>PowerPoint Presentation</vt:lpstr>
      <vt:lpstr>How many patients can we see in a year? Not enough patients</vt:lpstr>
      <vt:lpstr>What is our current efficiency ?</vt:lpstr>
      <vt:lpstr>Could we see more patients?</vt:lpstr>
      <vt:lpstr>How do you get new patients Not enough patients</vt:lpstr>
      <vt:lpstr>Staff is not productive</vt:lpstr>
      <vt:lpstr>PowerPoint Presentation</vt:lpstr>
      <vt:lpstr>How money flows through a practice</vt:lpstr>
      <vt:lpstr>PowerPoint Presentation</vt:lpstr>
      <vt:lpstr>PowerPoint Presentation</vt:lpstr>
      <vt:lpstr>Follow the money</vt:lpstr>
      <vt:lpstr>PowerPoint Presentation</vt:lpstr>
      <vt:lpstr>PowerPoint Presentation</vt:lpstr>
      <vt:lpstr>PowerPoint Presentation</vt:lpstr>
      <vt:lpstr>BEFORE THE PATIENT ARRIVES AT THE OFFICE</vt:lpstr>
      <vt:lpstr>PowerPoint Presentation</vt:lpstr>
      <vt:lpstr>WHEN THEY GET TO THE OFFICE</vt:lpstr>
      <vt:lpstr>EXAMINATION</vt:lpstr>
      <vt:lpstr>OPTICAL</vt:lpstr>
      <vt:lpstr>OPTICAL</vt:lpstr>
      <vt:lpstr>PowerPoint Presentation</vt:lpstr>
      <vt:lpstr>PowerPoint Presentation</vt:lpstr>
      <vt:lpstr>PowerPoint Presentation</vt:lpstr>
      <vt:lpstr>AFTER THE EXAM</vt:lpstr>
      <vt:lpstr>AFTER THE EXAM</vt:lpstr>
      <vt:lpstr>What’s coming soon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Management  and Profitability</dc:title>
  <dc:creator>Mark Wright</dc:creator>
  <cp:lastModifiedBy>Mark Wright</cp:lastModifiedBy>
  <cp:revision>31</cp:revision>
  <dcterms:created xsi:type="dcterms:W3CDTF">2017-09-19T14:47:26Z</dcterms:created>
  <dcterms:modified xsi:type="dcterms:W3CDTF">2017-09-22T02:50:33Z</dcterms:modified>
</cp:coreProperties>
</file>